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37" r:id="rId3"/>
    <p:sldId id="341" r:id="rId4"/>
    <p:sldId id="342" r:id="rId5"/>
    <p:sldId id="339" r:id="rId6"/>
    <p:sldId id="338" r:id="rId7"/>
    <p:sldId id="340"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66FFFF"/>
    <a:srgbClr val="34DC84"/>
    <a:srgbClr val="19ECF7"/>
    <a:srgbClr val="0000CC"/>
    <a:srgbClr val="0000FF"/>
    <a:srgbClr val="3366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106" d="100"/>
          <a:sy n="106" d="100"/>
        </p:scale>
        <p:origin x="672"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2A179-51C8-4F25-98A2-E0435494D6B3}" type="datetimeFigureOut">
              <a:rPr lang="it-IT" smtClean="0"/>
              <a:pPr/>
              <a:t>20/06/2019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CD0FC-9C5C-4849-8948-A0143D7B7D4C}" type="slidenum">
              <a:rPr lang="it-IT" smtClean="0"/>
              <a:pPr/>
              <a:t>‹N›</a:t>
            </a:fld>
            <a:endParaRPr lang="it-IT"/>
          </a:p>
        </p:txBody>
      </p:sp>
    </p:spTree>
    <p:extLst>
      <p:ext uri="{BB962C8B-B14F-4D97-AF65-F5344CB8AC3E}">
        <p14:creationId xmlns:p14="http://schemas.microsoft.com/office/powerpoint/2010/main" val="336162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4619D7-7EFA-40C5-AE39-58207D5C15FF}" type="datetimeFigureOut">
              <a:rPr lang="it-IT" smtClean="0"/>
              <a:pPr/>
              <a:t>20/06/2019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C7D079D-54F8-4A86-9A6B-A420E0934AF1}" type="slidenum">
              <a:rPr lang="it-IT" smtClean="0"/>
              <a:pPr/>
              <a:t>‹N›</a:t>
            </a:fld>
            <a:endParaRPr lang="it-IT"/>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619D7-7EFA-40C5-AE39-58207D5C15FF}" type="datetimeFigureOut">
              <a:rPr lang="it-IT" smtClean="0"/>
              <a:pPr/>
              <a:t>20/06/2019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D079D-54F8-4A86-9A6B-A420E0934AF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93428" y="2595310"/>
            <a:ext cx="10980712" cy="4154984"/>
          </a:xfrm>
          <a:prstGeom prst="rect">
            <a:avLst/>
          </a:prstGeom>
          <a:noFill/>
        </p:spPr>
        <p:txBody>
          <a:bodyPr wrap="square" rtlCol="0">
            <a:spAutoFit/>
          </a:bodyPr>
          <a:lstStyle/>
          <a:p>
            <a:pPr algn="ctr"/>
            <a:r>
              <a:rPr lang="it-IT" sz="6000" b="1" i="1" dirty="0" smtClean="0">
                <a:solidFill>
                  <a:schemeClr val="bg1"/>
                </a:solidFill>
                <a:effectLst>
                  <a:outerShdw blurRad="38100" dist="38100" dir="2700000" algn="tl">
                    <a:srgbClr val="000000">
                      <a:alpha val="43137"/>
                    </a:srgbClr>
                  </a:outerShdw>
                </a:effectLst>
                <a:latin typeface="Cambria"/>
                <a:ea typeface="Times New Roman"/>
              </a:rPr>
              <a:t>IL RUOLO NOMOFILATTICO DELLA CORTE DI CASSAZIONE:</a:t>
            </a:r>
          </a:p>
          <a:p>
            <a:pPr algn="ctr"/>
            <a:r>
              <a:rPr lang="it-IT" sz="6000" b="1" i="1" dirty="0" smtClean="0">
                <a:solidFill>
                  <a:schemeClr val="bg1"/>
                </a:solidFill>
                <a:effectLst>
                  <a:outerShdw blurRad="38100" dist="38100" dir="2700000" algn="tl">
                    <a:srgbClr val="000000">
                      <a:alpha val="43137"/>
                    </a:srgbClr>
                  </a:outerShdw>
                </a:effectLst>
                <a:latin typeface="Cambria"/>
                <a:ea typeface="Times New Roman"/>
              </a:rPr>
              <a:t>IL PROGETTO ESECUZIONI</a:t>
            </a:r>
          </a:p>
          <a:p>
            <a:pPr algn="ctr"/>
            <a:endParaRPr lang="it-IT" sz="2800" b="1" i="1" dirty="0">
              <a:solidFill>
                <a:schemeClr val="bg1"/>
              </a:solidFill>
              <a:effectLst>
                <a:outerShdw blurRad="38100" dist="38100" dir="2700000" algn="tl">
                  <a:srgbClr val="000000">
                    <a:alpha val="43137"/>
                  </a:srgbClr>
                </a:outerShdw>
              </a:effectLst>
              <a:latin typeface="Cambria"/>
              <a:ea typeface="Times New Roman"/>
            </a:endParaRPr>
          </a:p>
          <a:p>
            <a:pPr algn="ctr"/>
            <a:r>
              <a:rPr lang="it-IT" sz="3200" b="1" dirty="0" smtClean="0">
                <a:solidFill>
                  <a:srgbClr val="FFFF00"/>
                </a:solidFill>
                <a:effectLst>
                  <a:outerShdw blurRad="38100" dist="38100" dir="2700000" algn="tl">
                    <a:srgbClr val="000000">
                      <a:alpha val="43137"/>
                    </a:srgbClr>
                  </a:outerShdw>
                </a:effectLst>
                <a:latin typeface="Cambria"/>
                <a:ea typeface="Times New Roman"/>
              </a:rPr>
              <a:t>Angelo Spirito</a:t>
            </a:r>
          </a:p>
          <a:p>
            <a:pPr algn="ctr"/>
            <a:r>
              <a:rPr lang="it-IT" sz="2400" b="1" dirty="0" smtClean="0">
                <a:solidFill>
                  <a:srgbClr val="FFFF00"/>
                </a:solidFill>
                <a:effectLst>
                  <a:outerShdw blurRad="38100" dist="38100" dir="2700000" algn="tl">
                    <a:srgbClr val="000000">
                      <a:alpha val="43137"/>
                    </a:srgbClr>
                  </a:outerShdw>
                </a:effectLst>
                <a:latin typeface="Cambria"/>
                <a:ea typeface="Times New Roman"/>
              </a:rPr>
              <a:t>Presidente della Terza Sezione Civile della Corte Suprema di Cassazione</a:t>
            </a:r>
            <a:endParaRPr lang="it-IT" sz="2400" b="1" dirty="0">
              <a:solidFill>
                <a:srgbClr val="FFFF00"/>
              </a:solidFill>
              <a:effectLst>
                <a:outerShdw blurRad="38100" dist="38100" dir="2700000" algn="tl">
                  <a:srgbClr val="000000">
                    <a:alpha val="43137"/>
                  </a:srgbClr>
                </a:outerShdw>
              </a:effectLst>
              <a:latin typeface="Cambria"/>
              <a:ea typeface="Times New Roman"/>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670345235"/>
              </p:ext>
            </p:extLst>
          </p:nvPr>
        </p:nvGraphicFramePr>
        <p:xfrm>
          <a:off x="2783632" y="188640"/>
          <a:ext cx="6800304" cy="2406670"/>
        </p:xfrm>
        <a:graphic>
          <a:graphicData uri="http://schemas.openxmlformats.org/presentationml/2006/ole">
            <mc:AlternateContent xmlns:mc="http://schemas.openxmlformats.org/markup-compatibility/2006">
              <mc:Choice xmlns:v="urn:schemas-microsoft-com:vml" Requires="v">
                <p:oleObj spid="_x0000_s1039" name="Image" r:id="rId3" imgW="18653760" imgH="6603120" progId="Photoshop.Image.18">
                  <p:embed/>
                </p:oleObj>
              </mc:Choice>
              <mc:Fallback>
                <p:oleObj name="Image" r:id="rId3" imgW="18653760" imgH="6603120" progId="Photoshop.Image.18">
                  <p:embed/>
                  <p:pic>
                    <p:nvPicPr>
                      <p:cNvPr id="0" name=""/>
                      <p:cNvPicPr/>
                      <p:nvPr/>
                    </p:nvPicPr>
                    <p:blipFill>
                      <a:blip r:embed="rId4"/>
                      <a:stretch>
                        <a:fillRect/>
                      </a:stretch>
                    </p:blipFill>
                    <p:spPr>
                      <a:xfrm>
                        <a:off x="2783632" y="188640"/>
                        <a:ext cx="6800304" cy="240667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352" y="411043"/>
            <a:ext cx="11593288" cy="6186309"/>
          </a:xfrm>
          <a:prstGeom prst="rect">
            <a:avLst/>
          </a:prstGeom>
          <a:noFill/>
        </p:spPr>
        <p:txBody>
          <a:bodyPr wrap="square" rtlCol="0">
            <a:spAutoFit/>
          </a:bodyPr>
          <a:lstStyle/>
          <a:p>
            <a:pPr algn="just"/>
            <a:r>
              <a:rPr lang="it-IT" sz="2200" b="1" dirty="0">
                <a:solidFill>
                  <a:schemeClr val="bg1"/>
                </a:solidFill>
                <a:effectLst>
                  <a:outerShdw blurRad="38100" dist="38100" dir="2700000" algn="tl">
                    <a:srgbClr val="000000">
                      <a:alpha val="43137"/>
                    </a:srgbClr>
                  </a:outerShdw>
                </a:effectLst>
              </a:rPr>
              <a:t>«</a:t>
            </a:r>
            <a:r>
              <a:rPr lang="it-IT" sz="2200" b="1" i="1" dirty="0">
                <a:solidFill>
                  <a:schemeClr val="bg1"/>
                </a:solidFill>
                <a:effectLst>
                  <a:outerShdw blurRad="38100" dist="38100" dir="2700000" algn="tl">
                    <a:srgbClr val="000000">
                      <a:alpha val="43137"/>
                    </a:srgbClr>
                  </a:outerShdw>
                </a:effectLst>
              </a:rPr>
              <a:t>La Corte di cassazione […] non è istituita per raggiungere soltanto quello scopo, in senso stretto giurisdizionale, per il conseguimento del quale sono istituiti tutti gli altri giudici […] e che consiste nell’attuazione del diritto in concreto, mediante l'accertamento delle singole volontà di legge che scaturiscono, per regolare i rapporti individuali, dal coincidere di una fattispecie reale con una fattispecie legale</a:t>
            </a:r>
            <a:r>
              <a:rPr lang="it-IT" sz="2200" b="1" i="1" dirty="0" smtClean="0">
                <a:solidFill>
                  <a:schemeClr val="bg1"/>
                </a:solidFill>
                <a:effectLst>
                  <a:outerShdw blurRad="38100" dist="38100" dir="2700000" algn="tl">
                    <a:srgbClr val="000000">
                      <a:alpha val="43137"/>
                    </a:srgbClr>
                  </a:outerShdw>
                </a:effectLst>
              </a:rPr>
              <a:t>.</a:t>
            </a:r>
          </a:p>
          <a:p>
            <a:pPr algn="just"/>
            <a:r>
              <a:rPr lang="it-IT" sz="2200" b="1" i="1" dirty="0" smtClean="0">
                <a:solidFill>
                  <a:schemeClr val="bg1"/>
                </a:solidFill>
                <a:effectLst>
                  <a:outerShdw blurRad="38100" dist="38100" dir="2700000" algn="tl">
                    <a:srgbClr val="000000">
                      <a:alpha val="43137"/>
                    </a:srgbClr>
                  </a:outerShdw>
                </a:effectLst>
              </a:rPr>
              <a:t>Anche </a:t>
            </a:r>
            <a:r>
              <a:rPr lang="it-IT" sz="2200" b="1" i="1" dirty="0">
                <a:solidFill>
                  <a:schemeClr val="bg1"/>
                </a:solidFill>
                <a:effectLst>
                  <a:outerShdw blurRad="38100" dist="38100" dir="2700000" algn="tl">
                    <a:srgbClr val="000000">
                      <a:alpha val="43137"/>
                    </a:srgbClr>
                  </a:outerShdw>
                </a:effectLst>
              </a:rPr>
              <a:t>la Corte coopera a questa funzione giurisdizionale in senso stretto, consistente nel rendere giustizia ai singoli ma questa sua cooperazione è per essa mezzo, non fine; perché </a:t>
            </a:r>
            <a:r>
              <a:rPr lang="it-IT" sz="2200" b="1" i="1" dirty="0">
                <a:solidFill>
                  <a:srgbClr val="FFFF00"/>
                </a:solidFill>
                <a:effectLst>
                  <a:outerShdw blurRad="38100" dist="38100" dir="2700000" algn="tl">
                    <a:srgbClr val="000000">
                      <a:alpha val="43137"/>
                    </a:srgbClr>
                  </a:outerShdw>
                </a:effectLst>
              </a:rPr>
              <a:t>il fine ultimo che essa, come suo ufficio esclusivo, persegue è più vasto ed eccedente i limiti della singola controversia decisa </a:t>
            </a:r>
            <a:r>
              <a:rPr lang="it-IT" sz="2200" b="1" i="1" dirty="0" smtClean="0">
                <a:solidFill>
                  <a:schemeClr val="bg1"/>
                </a:solidFill>
                <a:effectLst>
                  <a:outerShdw blurRad="38100" dist="38100" dir="2700000" algn="tl">
                    <a:srgbClr val="000000">
                      <a:alpha val="43137"/>
                    </a:srgbClr>
                  </a:outerShdw>
                </a:effectLst>
              </a:rPr>
              <a:t>[…].</a:t>
            </a:r>
          </a:p>
          <a:p>
            <a:pPr algn="just"/>
            <a:r>
              <a:rPr lang="it-IT" sz="2200" b="1" i="1" dirty="0" smtClean="0">
                <a:solidFill>
                  <a:schemeClr val="bg1"/>
                </a:solidFill>
                <a:effectLst>
                  <a:outerShdw blurRad="38100" dist="38100" dir="2700000" algn="tl">
                    <a:srgbClr val="000000">
                      <a:alpha val="43137"/>
                    </a:srgbClr>
                  </a:outerShdw>
                </a:effectLst>
              </a:rPr>
              <a:t>Il </a:t>
            </a:r>
            <a:r>
              <a:rPr lang="it-IT" sz="2200" b="1" i="1" dirty="0">
                <a:solidFill>
                  <a:schemeClr val="bg1"/>
                </a:solidFill>
                <a:effectLst>
                  <a:outerShdw blurRad="38100" dist="38100" dir="2700000" algn="tl">
                    <a:srgbClr val="000000">
                      <a:alpha val="43137"/>
                    </a:srgbClr>
                  </a:outerShdw>
                </a:effectLst>
              </a:rPr>
              <a:t>suo scopo ultimo è, dunque, uno scopo di più ampia portata, che non quello strettamente giurisdizionale dei giudici di merito: è uno </a:t>
            </a:r>
            <a:r>
              <a:rPr lang="it-IT" sz="2200" b="1" i="1" dirty="0">
                <a:solidFill>
                  <a:srgbClr val="FFFF00"/>
                </a:solidFill>
                <a:effectLst>
                  <a:outerShdw blurRad="38100" dist="38100" dir="2700000" algn="tl">
                    <a:srgbClr val="000000">
                      <a:alpha val="43137"/>
                    </a:srgbClr>
                  </a:outerShdw>
                </a:effectLst>
              </a:rPr>
              <a:t>scopo di carattere costituzionale, di coordinazione tra funzione legislativa e funzione giudiziaria, che attiene più che alla fase di applicazione del diritto al caso concreto alla fase di formazione e formulazione del diritto</a:t>
            </a:r>
            <a:r>
              <a:rPr lang="it-IT" sz="2200" b="1" i="1" dirty="0">
                <a:solidFill>
                  <a:schemeClr val="bg1"/>
                </a:solidFill>
                <a:effectLst>
                  <a:outerShdw blurRad="38100" dist="38100" dir="2700000" algn="tl">
                    <a:srgbClr val="000000">
                      <a:alpha val="43137"/>
                    </a:srgbClr>
                  </a:outerShdw>
                </a:effectLst>
              </a:rPr>
              <a:t> </a:t>
            </a:r>
            <a:r>
              <a:rPr lang="it-IT" sz="2200" b="1" i="1" dirty="0" smtClean="0">
                <a:solidFill>
                  <a:schemeClr val="bg1"/>
                </a:solidFill>
                <a:effectLst>
                  <a:outerShdw blurRad="38100" dist="38100" dir="2700000" algn="tl">
                    <a:srgbClr val="000000">
                      <a:alpha val="43137"/>
                    </a:srgbClr>
                  </a:outerShdw>
                </a:effectLst>
              </a:rPr>
              <a:t>[…].</a:t>
            </a:r>
          </a:p>
          <a:p>
            <a:pPr algn="just"/>
            <a:r>
              <a:rPr lang="it-IT" sz="2200" b="1" i="1" dirty="0" smtClean="0">
                <a:solidFill>
                  <a:schemeClr val="bg1"/>
                </a:solidFill>
                <a:effectLst>
                  <a:outerShdw blurRad="38100" dist="38100" dir="2700000" algn="tl">
                    <a:srgbClr val="000000">
                      <a:alpha val="43137"/>
                    </a:srgbClr>
                  </a:outerShdw>
                </a:effectLst>
              </a:rPr>
              <a:t>In </a:t>
            </a:r>
            <a:r>
              <a:rPr lang="it-IT" sz="2200" b="1" i="1" dirty="0">
                <a:solidFill>
                  <a:schemeClr val="bg1"/>
                </a:solidFill>
                <a:effectLst>
                  <a:outerShdw blurRad="38100" dist="38100" dir="2700000" algn="tl">
                    <a:srgbClr val="000000">
                      <a:alpha val="43137"/>
                    </a:srgbClr>
                  </a:outerShdw>
                </a:effectLst>
              </a:rPr>
              <a:t>quanto si ritenga che la giurisprudenza abbia un’efficacia creatrice o trasformatrice del diritto, la Corte è al centro di questa perpetua emanazione giurisprudenziale di questa dinamica che instancabilmente </a:t>
            </a:r>
            <a:r>
              <a:rPr lang="it-IT" sz="2200" b="1" i="1" dirty="0">
                <a:solidFill>
                  <a:srgbClr val="FFFF00"/>
                </a:solidFill>
                <a:effectLst>
                  <a:outerShdw blurRad="38100" dist="38100" dir="2700000" algn="tl">
                    <a:srgbClr val="000000">
                      <a:alpha val="43137"/>
                    </a:srgbClr>
                  </a:outerShdw>
                </a:effectLst>
              </a:rPr>
              <a:t>ringiovanisce ed adegua la legge alle sempre nuove esigenze della vita e dei rapporti </a:t>
            </a:r>
            <a:r>
              <a:rPr lang="it-IT" sz="2200" b="1" i="1" dirty="0" smtClean="0">
                <a:solidFill>
                  <a:srgbClr val="FFFF00"/>
                </a:solidFill>
                <a:effectLst>
                  <a:outerShdw blurRad="38100" dist="38100" dir="2700000" algn="tl">
                    <a:srgbClr val="000000">
                      <a:alpha val="43137"/>
                    </a:srgbClr>
                  </a:outerShdw>
                </a:effectLst>
              </a:rPr>
              <a:t>economico-sociali.</a:t>
            </a:r>
            <a:r>
              <a:rPr lang="it-IT" sz="2200" b="1" dirty="0" smtClean="0">
                <a:solidFill>
                  <a:schemeClr val="bg1"/>
                </a:solidFill>
                <a:effectLst>
                  <a:outerShdw blurRad="38100" dist="38100" dir="2700000" algn="tl">
                    <a:srgbClr val="000000">
                      <a:alpha val="43137"/>
                    </a:srgbClr>
                  </a:outerShdw>
                </a:effectLst>
              </a:rPr>
              <a:t>»</a:t>
            </a:r>
          </a:p>
          <a:p>
            <a:pPr algn="r"/>
            <a:r>
              <a:rPr lang="it-IT" sz="2200" b="1" dirty="0" smtClean="0">
                <a:solidFill>
                  <a:srgbClr val="FFC000"/>
                </a:solidFill>
                <a:effectLst>
                  <a:outerShdw blurRad="38100" dist="38100" dir="2700000" algn="tl">
                    <a:srgbClr val="000000">
                      <a:alpha val="43137"/>
                    </a:srgbClr>
                  </a:outerShdw>
                </a:effectLst>
              </a:rPr>
              <a:t>(PIERO CALAMANDREI, 1958)</a:t>
            </a:r>
            <a:endParaRPr lang="it-IT" sz="2200" b="1" dirty="0">
              <a:solidFill>
                <a:srgbClr val="FFC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99456" y="3429000"/>
            <a:ext cx="10116616" cy="1938992"/>
          </a:xfrm>
          <a:prstGeom prst="rect">
            <a:avLst/>
          </a:prstGeom>
          <a:noFill/>
        </p:spPr>
        <p:txBody>
          <a:bodyPr wrap="square" rtlCol="0">
            <a:spAutoFit/>
          </a:bodyPr>
          <a:lstStyle/>
          <a:p>
            <a:pPr algn="ctr"/>
            <a:r>
              <a:rPr lang="it-IT" sz="6000" b="1" i="1" dirty="0" smtClean="0">
                <a:solidFill>
                  <a:schemeClr val="bg1"/>
                </a:solidFill>
                <a:effectLst>
                  <a:outerShdw blurRad="38100" dist="38100" dir="2700000" algn="tl">
                    <a:srgbClr val="000000">
                      <a:alpha val="43137"/>
                    </a:srgbClr>
                  </a:outerShdw>
                </a:effectLst>
                <a:latin typeface="Cambria"/>
                <a:ea typeface="Times New Roman"/>
              </a:rPr>
              <a:t>ALCUNE PRONUNCE</a:t>
            </a:r>
            <a:br>
              <a:rPr lang="it-IT" sz="6000" b="1" i="1" dirty="0" smtClean="0">
                <a:solidFill>
                  <a:schemeClr val="bg1"/>
                </a:solidFill>
                <a:effectLst>
                  <a:outerShdw blurRad="38100" dist="38100" dir="2700000" algn="tl">
                    <a:srgbClr val="000000">
                      <a:alpha val="43137"/>
                    </a:srgbClr>
                  </a:outerShdw>
                </a:effectLst>
                <a:latin typeface="Cambria"/>
                <a:ea typeface="Times New Roman"/>
              </a:rPr>
            </a:br>
            <a:r>
              <a:rPr lang="it-IT" sz="6000" b="1" i="1" dirty="0" smtClean="0">
                <a:solidFill>
                  <a:schemeClr val="bg1"/>
                </a:solidFill>
                <a:effectLst>
                  <a:outerShdw blurRad="38100" dist="38100" dir="2700000" algn="tl">
                    <a:srgbClr val="000000">
                      <a:alpha val="43137"/>
                    </a:srgbClr>
                  </a:outerShdw>
                </a:effectLst>
                <a:latin typeface="Cambria"/>
                <a:ea typeface="Times New Roman"/>
              </a:rPr>
              <a:t>DEL PROGETTO ESECUZIONI</a:t>
            </a:r>
            <a:endParaRPr lang="it-IT" sz="4800" b="1" dirty="0">
              <a:solidFill>
                <a:schemeClr val="bg1"/>
              </a:solidFill>
              <a:effectLst>
                <a:outerShdw blurRad="38100" dist="38100" dir="2700000" algn="tl">
                  <a:srgbClr val="000000">
                    <a:alpha val="43137"/>
                  </a:srgbClr>
                </a:outerShdw>
              </a:effectLst>
              <a:latin typeface="Cambria"/>
              <a:ea typeface="Times New Roman"/>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081001316"/>
              </p:ext>
            </p:extLst>
          </p:nvPr>
        </p:nvGraphicFramePr>
        <p:xfrm>
          <a:off x="2783632" y="518274"/>
          <a:ext cx="6800304" cy="2406670"/>
        </p:xfrm>
        <a:graphic>
          <a:graphicData uri="http://schemas.openxmlformats.org/presentationml/2006/ole">
            <mc:AlternateContent xmlns:mc="http://schemas.openxmlformats.org/markup-compatibility/2006">
              <mc:Choice xmlns:v="urn:schemas-microsoft-com:vml" Requires="v">
                <p:oleObj spid="_x0000_s2057" name="Image" r:id="rId3" imgW="18653760" imgH="6603120" progId="Photoshop.Image.18">
                  <p:embed/>
                </p:oleObj>
              </mc:Choice>
              <mc:Fallback>
                <p:oleObj name="Image" r:id="rId3" imgW="18653760" imgH="6603120" progId="Photoshop.Image.18">
                  <p:embed/>
                  <p:pic>
                    <p:nvPicPr>
                      <p:cNvPr id="0" name=""/>
                      <p:cNvPicPr/>
                      <p:nvPr/>
                    </p:nvPicPr>
                    <p:blipFill>
                      <a:blip r:embed="rId4"/>
                      <a:stretch>
                        <a:fillRect/>
                      </a:stretch>
                    </p:blipFill>
                    <p:spPr>
                      <a:xfrm>
                        <a:off x="2783632" y="518274"/>
                        <a:ext cx="6800304" cy="2406670"/>
                      </a:xfrm>
                      <a:prstGeom prst="rect">
                        <a:avLst/>
                      </a:prstGeom>
                    </p:spPr>
                  </p:pic>
                </p:oleObj>
              </mc:Fallback>
            </mc:AlternateContent>
          </a:graphicData>
        </a:graphic>
      </p:graphicFrame>
    </p:spTree>
    <p:extLst>
      <p:ext uri="{BB962C8B-B14F-4D97-AF65-F5344CB8AC3E}">
        <p14:creationId xmlns:p14="http://schemas.microsoft.com/office/powerpoint/2010/main" val="1168011918"/>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5360" y="1852369"/>
            <a:ext cx="11593288" cy="2800767"/>
          </a:xfrm>
          <a:prstGeom prst="rect">
            <a:avLst/>
          </a:prstGeom>
          <a:noFill/>
        </p:spPr>
        <p:txBody>
          <a:bodyPr wrap="square" rtlCol="0">
            <a:spAutoFit/>
          </a:bodyPr>
          <a:lstStyle/>
          <a:p>
            <a:pPr algn="ctr"/>
            <a:r>
              <a:rPr lang="it-IT" sz="3200" b="1" dirty="0" smtClean="0">
                <a:solidFill>
                  <a:schemeClr val="bg1"/>
                </a:solidFill>
                <a:effectLst>
                  <a:outerShdw blurRad="38100" dist="38100" dir="2700000" algn="tl">
                    <a:srgbClr val="000000">
                      <a:alpha val="43137"/>
                    </a:srgbClr>
                  </a:outerShdw>
                </a:effectLst>
              </a:rPr>
              <a:t>Cass., Sez</a:t>
            </a:r>
            <a:r>
              <a:rPr lang="it-IT" sz="3200" b="1" dirty="0">
                <a:solidFill>
                  <a:schemeClr val="bg1"/>
                </a:solidFill>
                <a:effectLst>
                  <a:outerShdw blurRad="38100" dist="38100" dir="2700000" algn="tl">
                    <a:srgbClr val="000000">
                      <a:alpha val="43137"/>
                    </a:srgbClr>
                  </a:outerShdw>
                </a:effectLst>
              </a:rPr>
              <a:t>. </a:t>
            </a:r>
            <a:r>
              <a:rPr lang="it-IT" sz="3200" b="1" dirty="0" smtClean="0">
                <a:solidFill>
                  <a:schemeClr val="bg1"/>
                </a:solidFill>
                <a:effectLst>
                  <a:outerShdw blurRad="38100" dist="38100" dir="2700000" algn="tl">
                    <a:srgbClr val="000000">
                      <a:alpha val="43137"/>
                    </a:srgbClr>
                  </a:outerShdw>
                </a:effectLst>
              </a:rPr>
              <a:t>3, </a:t>
            </a:r>
            <a:r>
              <a:rPr lang="it-IT" sz="3200" b="1" dirty="0">
                <a:solidFill>
                  <a:schemeClr val="bg1"/>
                </a:solidFill>
                <a:effectLst>
                  <a:outerShdw blurRad="38100" dist="38100" dir="2700000" algn="tl">
                    <a:srgbClr val="000000">
                      <a:alpha val="43137"/>
                    </a:srgbClr>
                  </a:outerShdw>
                </a:effectLst>
              </a:rPr>
              <a:t>Sentenza n. 12238 del </a:t>
            </a:r>
            <a:r>
              <a:rPr lang="it-IT" sz="3200" b="1" dirty="0" smtClean="0">
                <a:solidFill>
                  <a:schemeClr val="bg1"/>
                </a:solidFill>
                <a:effectLst>
                  <a:outerShdw blurRad="38100" dist="38100" dir="2700000" algn="tl">
                    <a:srgbClr val="000000">
                      <a:alpha val="43137"/>
                    </a:srgbClr>
                  </a:outerShdw>
                </a:effectLst>
              </a:rPr>
              <a:t>9/5/2019</a:t>
            </a:r>
            <a:endParaRPr lang="it-IT" sz="2400" b="1" dirty="0">
              <a:solidFill>
                <a:schemeClr val="bg1"/>
              </a:solidFill>
              <a:effectLst>
                <a:outerShdw blurRad="38100" dist="38100" dir="2700000" algn="tl">
                  <a:srgbClr val="000000">
                    <a:alpha val="43137"/>
                  </a:srgbClr>
                </a:outerShdw>
              </a:effectLst>
            </a:endParaRPr>
          </a:p>
          <a:p>
            <a:pPr algn="just"/>
            <a:r>
              <a:rPr lang="it-IT" sz="2400" b="1" dirty="0" smtClean="0">
                <a:solidFill>
                  <a:srgbClr val="FFFF00"/>
                </a:solidFill>
                <a:effectLst>
                  <a:outerShdw blurRad="38100" dist="38100" dir="2700000" algn="tl">
                    <a:srgbClr val="000000">
                      <a:alpha val="43137"/>
                    </a:srgbClr>
                  </a:outerShdw>
                </a:effectLst>
              </a:rPr>
              <a:t>L'ordinanza </a:t>
            </a:r>
            <a:r>
              <a:rPr lang="it-IT" sz="2400" b="1" dirty="0">
                <a:solidFill>
                  <a:srgbClr val="FFFF00"/>
                </a:solidFill>
                <a:effectLst>
                  <a:outerShdw blurRad="38100" dist="38100" dir="2700000" algn="tl">
                    <a:srgbClr val="000000">
                      <a:alpha val="43137"/>
                    </a:srgbClr>
                  </a:outerShdw>
                </a:effectLst>
              </a:rPr>
              <a:t>collegiale pronunciata all'esito del </a:t>
            </a:r>
            <a:r>
              <a:rPr lang="it-IT" sz="2400" b="1" u="sng" dirty="0">
                <a:solidFill>
                  <a:srgbClr val="FFFF00"/>
                </a:solidFill>
                <a:effectLst>
                  <a:outerShdw blurRad="38100" dist="38100" dir="2700000" algn="tl">
                    <a:srgbClr val="000000">
                      <a:alpha val="43137"/>
                    </a:srgbClr>
                  </a:outerShdw>
                </a:effectLst>
              </a:rPr>
              <a:t>reclamo ai sensi dell'art. 591 ter c.p.c. </a:t>
            </a:r>
            <a:r>
              <a:rPr lang="it-IT" sz="2400" b="1" dirty="0">
                <a:solidFill>
                  <a:srgbClr val="FFFF00"/>
                </a:solidFill>
                <a:effectLst>
                  <a:outerShdw blurRad="38100" dist="38100" dir="2700000" algn="tl">
                    <a:srgbClr val="000000">
                      <a:alpha val="43137"/>
                    </a:srgbClr>
                  </a:outerShdw>
                </a:effectLst>
              </a:rPr>
              <a:t>avverso gli atti pronunciati dal giudice dell'esecuzione nel corso delle operazioni di vendita per espropriazione di immobili delegate al professionista ex art. 591 bis c.p.c., </a:t>
            </a:r>
            <a:r>
              <a:rPr lang="it-IT" sz="2400" b="1" u="sng" dirty="0">
                <a:solidFill>
                  <a:srgbClr val="FFFF00"/>
                </a:solidFill>
                <a:effectLst>
                  <a:outerShdw blurRad="38100" dist="38100" dir="2700000" algn="tl">
                    <a:srgbClr val="000000">
                      <a:alpha val="43137"/>
                    </a:srgbClr>
                  </a:outerShdw>
                </a:effectLst>
              </a:rPr>
              <a:t>non ha natura né decisoria, </a:t>
            </a:r>
            <a:r>
              <a:rPr lang="it-IT" sz="2400" b="1" u="sng" dirty="0" smtClean="0">
                <a:solidFill>
                  <a:srgbClr val="FFFF00"/>
                </a:solidFill>
                <a:effectLst>
                  <a:outerShdw blurRad="38100" dist="38100" dir="2700000" algn="tl">
                    <a:srgbClr val="000000">
                      <a:alpha val="43137"/>
                    </a:srgbClr>
                  </a:outerShdw>
                </a:effectLst>
              </a:rPr>
              <a:t>né </a:t>
            </a:r>
            <a:r>
              <a:rPr lang="it-IT" sz="2400" b="1" u="sng" dirty="0">
                <a:solidFill>
                  <a:srgbClr val="FFFF00"/>
                </a:solidFill>
                <a:effectLst>
                  <a:outerShdw blurRad="38100" dist="38100" dir="2700000" algn="tl">
                    <a:srgbClr val="000000">
                      <a:alpha val="43137"/>
                    </a:srgbClr>
                  </a:outerShdw>
                </a:effectLst>
              </a:rPr>
              <a:t>definitiva</a:t>
            </a:r>
            <a:r>
              <a:rPr lang="it-IT" sz="2400" b="1" dirty="0">
                <a:solidFill>
                  <a:srgbClr val="FFFF00"/>
                </a:solidFill>
                <a:effectLst>
                  <a:outerShdw blurRad="38100" dist="38100" dir="2700000" algn="tl">
                    <a:srgbClr val="000000">
                      <a:alpha val="43137"/>
                    </a:srgbClr>
                  </a:outerShdw>
                </a:effectLst>
              </a:rPr>
              <a:t> e, come tale, non è suscettibile di passare in giudicato, </a:t>
            </a:r>
            <a:r>
              <a:rPr lang="it-IT" sz="2400" b="1" dirty="0" smtClean="0">
                <a:solidFill>
                  <a:srgbClr val="FFFF00"/>
                </a:solidFill>
                <a:effectLst>
                  <a:outerShdw blurRad="38100" dist="38100" dir="2700000" algn="tl">
                    <a:srgbClr val="000000">
                      <a:alpha val="43137"/>
                    </a:srgbClr>
                  </a:outerShdw>
                </a:effectLst>
              </a:rPr>
              <a:t>sicché </a:t>
            </a:r>
            <a:r>
              <a:rPr lang="it-IT" sz="2400" b="1" dirty="0">
                <a:solidFill>
                  <a:srgbClr val="FFFF00"/>
                </a:solidFill>
                <a:effectLst>
                  <a:outerShdw blurRad="38100" dist="38100" dir="2700000" algn="tl">
                    <a:srgbClr val="000000">
                      <a:alpha val="43137"/>
                    </a:srgbClr>
                  </a:outerShdw>
                </a:effectLst>
              </a:rPr>
              <a:t>non è impugnabile con ricorso per cassazione, né ordinario, né straordinario ai sensi dell'art. 111, comma 7, Cost</a:t>
            </a:r>
            <a:r>
              <a:rPr lang="it-IT" sz="2400" b="1" dirty="0" smtClean="0">
                <a:solidFill>
                  <a:srgbClr val="FFFF00"/>
                </a:solidFill>
                <a:effectLst>
                  <a:outerShdw blurRad="38100" dist="38100" dir="2700000" algn="tl">
                    <a:srgbClr val="000000">
                      <a:alpha val="43137"/>
                    </a:srgbClr>
                  </a:outerShdw>
                </a:effectLst>
              </a:rPr>
              <a:t>.</a:t>
            </a:r>
            <a:endParaRPr lang="it-IT"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543577"/>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5360" y="42877"/>
            <a:ext cx="11593288" cy="3170099"/>
          </a:xfrm>
          <a:prstGeom prst="rect">
            <a:avLst/>
          </a:prstGeom>
          <a:noFill/>
        </p:spPr>
        <p:txBody>
          <a:bodyPr wrap="square" rtlCol="0">
            <a:spAutoFit/>
          </a:bodyPr>
          <a:lstStyle/>
          <a:p>
            <a:pPr algn="ctr"/>
            <a:r>
              <a:rPr lang="it-IT" sz="3200" b="1" dirty="0" smtClean="0">
                <a:solidFill>
                  <a:schemeClr val="bg1"/>
                </a:solidFill>
                <a:effectLst>
                  <a:outerShdw blurRad="38100" dist="38100" dir="2700000" algn="tl">
                    <a:srgbClr val="000000">
                      <a:alpha val="43137"/>
                    </a:srgbClr>
                  </a:outerShdw>
                </a:effectLst>
              </a:rPr>
              <a:t>Cass</a:t>
            </a:r>
            <a:r>
              <a:rPr lang="it-IT" sz="3200" b="1" dirty="0">
                <a:solidFill>
                  <a:schemeClr val="bg1"/>
                </a:solidFill>
                <a:effectLst>
                  <a:outerShdw blurRad="38100" dist="38100" dir="2700000" algn="tl">
                    <a:srgbClr val="000000">
                      <a:alpha val="43137"/>
                    </a:srgbClr>
                  </a:outerShdw>
                </a:effectLst>
              </a:rPr>
              <a:t>., </a:t>
            </a:r>
            <a:r>
              <a:rPr lang="it-IT" sz="3200" b="1" dirty="0" smtClean="0">
                <a:solidFill>
                  <a:schemeClr val="bg1"/>
                </a:solidFill>
                <a:effectLst>
                  <a:outerShdw blurRad="38100" dist="38100" dir="2700000" algn="tl">
                    <a:srgbClr val="000000">
                      <a:alpha val="43137"/>
                    </a:srgbClr>
                  </a:outerShdw>
                </a:effectLst>
              </a:rPr>
              <a:t>Sez</a:t>
            </a:r>
            <a:r>
              <a:rPr lang="it-IT" sz="3200" b="1" dirty="0">
                <a:solidFill>
                  <a:schemeClr val="bg1"/>
                </a:solidFill>
                <a:effectLst>
                  <a:outerShdw blurRad="38100" dist="38100" dir="2700000" algn="tl">
                    <a:srgbClr val="000000">
                      <a:alpha val="43137"/>
                    </a:srgbClr>
                  </a:outerShdw>
                </a:effectLst>
              </a:rPr>
              <a:t>. </a:t>
            </a:r>
            <a:r>
              <a:rPr lang="it-IT" sz="3200" b="1" dirty="0" smtClean="0">
                <a:solidFill>
                  <a:schemeClr val="bg1"/>
                </a:solidFill>
                <a:effectLst>
                  <a:outerShdw blurRad="38100" dist="38100" dir="2700000" algn="tl">
                    <a:srgbClr val="000000">
                      <a:alpha val="43137"/>
                    </a:srgbClr>
                  </a:outerShdw>
                </a:effectLst>
              </a:rPr>
              <a:t>3, </a:t>
            </a:r>
            <a:r>
              <a:rPr lang="it-IT" sz="3200" b="1" dirty="0">
                <a:solidFill>
                  <a:schemeClr val="bg1"/>
                </a:solidFill>
                <a:effectLst>
                  <a:outerShdw blurRad="38100" dist="38100" dir="2700000" algn="tl">
                    <a:srgbClr val="000000">
                      <a:alpha val="43137"/>
                    </a:srgbClr>
                  </a:outerShdw>
                </a:effectLst>
              </a:rPr>
              <a:t>Sentenza n. 30990 del 30/11/2018</a:t>
            </a:r>
            <a:endParaRPr lang="it-IT" sz="2400" b="1" dirty="0">
              <a:solidFill>
                <a:schemeClr val="bg1"/>
              </a:solidFill>
              <a:effectLst>
                <a:outerShdw blurRad="38100" dist="38100" dir="2700000" algn="tl">
                  <a:srgbClr val="000000">
                    <a:alpha val="43137"/>
                  </a:srgbClr>
                </a:outerShdw>
              </a:effectLst>
            </a:endParaRPr>
          </a:p>
          <a:p>
            <a:pPr algn="just"/>
            <a:r>
              <a:rPr lang="it-IT" sz="2400" b="1" dirty="0" smtClean="0">
                <a:solidFill>
                  <a:srgbClr val="FFFF00"/>
                </a:solidFill>
                <a:effectLst>
                  <a:outerShdw blurRad="38100" dist="38100" dir="2700000" algn="tl">
                    <a:srgbClr val="000000">
                      <a:alpha val="43137"/>
                    </a:srgbClr>
                  </a:outerShdw>
                </a:effectLst>
              </a:rPr>
              <a:t>Gli </a:t>
            </a:r>
            <a:r>
              <a:rPr lang="it-IT" sz="2400" b="1" dirty="0">
                <a:solidFill>
                  <a:srgbClr val="FFFF00"/>
                </a:solidFill>
                <a:effectLst>
                  <a:outerShdw blurRad="38100" dist="38100" dir="2700000" algn="tl">
                    <a:srgbClr val="000000">
                      <a:alpha val="43137"/>
                    </a:srgbClr>
                  </a:outerShdw>
                </a:effectLst>
              </a:rPr>
              <a:t>effetti della </a:t>
            </a:r>
            <a:r>
              <a:rPr lang="it-IT" sz="2400" b="1" u="sng" dirty="0">
                <a:solidFill>
                  <a:srgbClr val="FFFF00"/>
                </a:solidFill>
                <a:effectLst>
                  <a:outerShdw blurRad="38100" dist="38100" dir="2700000" algn="tl">
                    <a:srgbClr val="000000">
                      <a:alpha val="43137"/>
                    </a:srgbClr>
                  </a:outerShdw>
                </a:effectLst>
              </a:rPr>
              <a:t>confisca penale, di qualunque natura</a:t>
            </a:r>
            <a:r>
              <a:rPr lang="it-IT" sz="2400" b="1" dirty="0">
                <a:solidFill>
                  <a:srgbClr val="FFFF00"/>
                </a:solidFill>
                <a:effectLst>
                  <a:outerShdw blurRad="38100" dist="38100" dir="2700000" algn="tl">
                    <a:srgbClr val="000000">
                      <a:alpha val="43137"/>
                    </a:srgbClr>
                  </a:outerShdw>
                </a:effectLst>
              </a:rPr>
              <a:t>, del bene ipotecato ai sensi dell'art. 12-sexies del d.l. n. 306 del 1992, convertito in l. n. 306 del 1992, prevalgono sui diritti dei terzi creditori del soggetto in danno del quale la confisca stessa è operata, anche se si tratti di diritti reali di garanzia iscritti anteriormente, con il solo limite dell'intervenuto trasferimento del bene pignorato prima della confisca, </a:t>
            </a:r>
            <a:r>
              <a:rPr lang="it-IT" sz="2400" b="1" u="sng" dirty="0">
                <a:solidFill>
                  <a:srgbClr val="FFFF00"/>
                </a:solidFill>
                <a:effectLst>
                  <a:outerShdw blurRad="38100" dist="38100" dir="2700000" algn="tl">
                    <a:srgbClr val="000000">
                      <a:alpha val="43137"/>
                    </a:srgbClr>
                  </a:outerShdw>
                </a:effectLst>
              </a:rPr>
              <a:t>essendo sufficiente che il vincolo venga apposto quando il bene è ancora di proprietà del condannato sussistendo il solo limite dell'intervenuto trasferimento del bene pignorato prima della confisca</a:t>
            </a:r>
            <a:r>
              <a:rPr lang="it-IT" sz="2400" b="1" dirty="0" smtClean="0">
                <a:solidFill>
                  <a:srgbClr val="FFFF00"/>
                </a:solidFill>
                <a:effectLst>
                  <a:outerShdw blurRad="38100" dist="38100" dir="2700000" algn="tl">
                    <a:srgbClr val="000000">
                      <a:alpha val="43137"/>
                    </a:srgbClr>
                  </a:outerShdw>
                </a:effectLst>
              </a:rPr>
              <a:t>.</a:t>
            </a:r>
            <a:endParaRPr lang="it-IT" b="1" dirty="0">
              <a:solidFill>
                <a:srgbClr val="FFFF00"/>
              </a:solidFill>
              <a:effectLst>
                <a:outerShdw blurRad="38100" dist="38100" dir="2700000" algn="tl">
                  <a:srgbClr val="000000">
                    <a:alpha val="43137"/>
                  </a:srgbClr>
                </a:outerShdw>
              </a:effectLst>
            </a:endParaRPr>
          </a:p>
        </p:txBody>
      </p:sp>
      <p:sp>
        <p:nvSpPr>
          <p:cNvPr id="3" name="CasellaDiTesto 2"/>
          <p:cNvSpPr txBox="1"/>
          <p:nvPr/>
        </p:nvSpPr>
        <p:spPr>
          <a:xfrm>
            <a:off x="263352" y="3284984"/>
            <a:ext cx="11593288" cy="3539430"/>
          </a:xfrm>
          <a:prstGeom prst="rect">
            <a:avLst/>
          </a:prstGeom>
          <a:noFill/>
        </p:spPr>
        <p:txBody>
          <a:bodyPr wrap="square" rtlCol="0">
            <a:spAutoFit/>
          </a:bodyPr>
          <a:lstStyle/>
          <a:p>
            <a:pPr algn="ctr"/>
            <a:r>
              <a:rPr lang="it-IT" sz="3200" b="1" dirty="0" smtClean="0">
                <a:solidFill>
                  <a:schemeClr val="bg1"/>
                </a:solidFill>
                <a:effectLst>
                  <a:outerShdw blurRad="38100" dist="38100" dir="2700000" algn="tl">
                    <a:srgbClr val="000000">
                      <a:alpha val="43137"/>
                    </a:srgbClr>
                  </a:outerShdw>
                </a:effectLst>
              </a:rPr>
              <a:t>Cass</a:t>
            </a:r>
            <a:r>
              <a:rPr lang="it-IT" sz="3200" b="1" dirty="0">
                <a:solidFill>
                  <a:schemeClr val="bg1"/>
                </a:solidFill>
                <a:effectLst>
                  <a:outerShdw blurRad="38100" dist="38100" dir="2700000" algn="tl">
                    <a:srgbClr val="000000">
                      <a:alpha val="43137"/>
                    </a:srgbClr>
                  </a:outerShdw>
                </a:effectLst>
              </a:rPr>
              <a:t>., Sez. 3, Sentenza n. 3709 </a:t>
            </a:r>
            <a:r>
              <a:rPr lang="it-IT" sz="3200" b="1" dirty="0" smtClean="0">
                <a:solidFill>
                  <a:schemeClr val="bg1"/>
                </a:solidFill>
                <a:effectLst>
                  <a:outerShdw blurRad="38100" dist="38100" dir="2700000" algn="tl">
                    <a:srgbClr val="000000">
                      <a:alpha val="43137"/>
                    </a:srgbClr>
                  </a:outerShdw>
                </a:effectLst>
              </a:rPr>
              <a:t>dell’8/2/2019</a:t>
            </a:r>
            <a:endParaRPr lang="it-IT" sz="2400" b="1" dirty="0">
              <a:solidFill>
                <a:schemeClr val="bg1"/>
              </a:solidFill>
              <a:effectLst>
                <a:outerShdw blurRad="38100" dist="38100" dir="2700000" algn="tl">
                  <a:srgbClr val="000000">
                    <a:alpha val="43137"/>
                  </a:srgbClr>
                </a:outerShdw>
              </a:effectLst>
            </a:endParaRPr>
          </a:p>
          <a:p>
            <a:pPr algn="just"/>
            <a:r>
              <a:rPr lang="it-IT" sz="2400" b="1" dirty="0" smtClean="0">
                <a:solidFill>
                  <a:srgbClr val="FFFF00"/>
                </a:solidFill>
                <a:effectLst>
                  <a:outerShdw blurRad="38100" dist="38100" dir="2700000" algn="tl">
                    <a:srgbClr val="000000">
                      <a:alpha val="43137"/>
                    </a:srgbClr>
                  </a:outerShdw>
                </a:effectLst>
              </a:rPr>
              <a:t>Nel </a:t>
            </a:r>
            <a:r>
              <a:rPr lang="it-IT" sz="2400" b="1" dirty="0">
                <a:solidFill>
                  <a:srgbClr val="FFFF00"/>
                </a:solidFill>
                <a:effectLst>
                  <a:outerShdw blurRad="38100" dist="38100" dir="2700000" algn="tl">
                    <a:srgbClr val="000000">
                      <a:alpha val="43137"/>
                    </a:srgbClr>
                  </a:outerShdw>
                </a:effectLst>
              </a:rPr>
              <a:t>caso di sequestro penale o confisca disposti ex l. n. 575 del 1965 su un bene immobile oggetto di espropriazione forzata, l'interesse dello Stato a confiscare il bene prevale, secondo quanto disposto dall'art. 1, comma 194, della l. n. 228 del 2012, su quello del creditore a soddisfarsi sull'immobile, ma è sempre </a:t>
            </a:r>
            <a:r>
              <a:rPr lang="it-IT" sz="2400" b="1" u="sng" dirty="0">
                <a:solidFill>
                  <a:srgbClr val="FFFF00"/>
                </a:solidFill>
                <a:effectLst>
                  <a:outerShdw blurRad="38100" dist="38100" dir="2700000" algn="tl">
                    <a:srgbClr val="000000">
                      <a:alpha val="43137"/>
                    </a:srgbClr>
                  </a:outerShdw>
                </a:effectLst>
              </a:rPr>
              <a:t>recessivo rispetto a quello del terzo che si sia reso aggiudicatario del bene, anche in via provvisoria</a:t>
            </a:r>
            <a:r>
              <a:rPr lang="it-IT" sz="2400" b="1" dirty="0">
                <a:solidFill>
                  <a:srgbClr val="FFFF00"/>
                </a:solidFill>
                <a:effectLst>
                  <a:outerShdw blurRad="38100" dist="38100" dir="2700000" algn="tl">
                    <a:srgbClr val="000000">
                      <a:alpha val="43137"/>
                    </a:srgbClr>
                  </a:outerShdw>
                </a:effectLst>
              </a:rPr>
              <a:t>, in data anteriore all'entrata in vigore della stessa l. n. 228 del 2012 (1° gennaio 2013), restando irrilevante la circostanza che l'erario abbia proposto opposizione di terzo con ricorso depositato anteriormente all'aggiudicazione, qualora la procedura esecutiva non sia stata tempestivamente sospesa</a:t>
            </a:r>
            <a:r>
              <a:rPr lang="it-IT" sz="2400" b="1" dirty="0" smtClean="0">
                <a:solidFill>
                  <a:srgbClr val="FFFF00"/>
                </a:solidFill>
                <a:effectLst>
                  <a:outerShdw blurRad="38100" dist="38100" dir="2700000" algn="tl">
                    <a:srgbClr val="000000">
                      <a:alpha val="43137"/>
                    </a:srgbClr>
                  </a:outerShdw>
                </a:effectLst>
              </a:rPr>
              <a:t>.</a:t>
            </a:r>
            <a:endParaRPr lang="it-IT"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8757194"/>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5360" y="1455162"/>
            <a:ext cx="11593288" cy="4278094"/>
          </a:xfrm>
          <a:prstGeom prst="rect">
            <a:avLst/>
          </a:prstGeom>
          <a:noFill/>
        </p:spPr>
        <p:txBody>
          <a:bodyPr wrap="square" rtlCol="0">
            <a:spAutoFit/>
          </a:bodyPr>
          <a:lstStyle/>
          <a:p>
            <a:pPr algn="ctr"/>
            <a:r>
              <a:rPr lang="it-IT" sz="3200" b="1" dirty="0" smtClean="0">
                <a:solidFill>
                  <a:schemeClr val="bg1"/>
                </a:solidFill>
                <a:effectLst>
                  <a:outerShdw blurRad="38100" dist="38100" dir="2700000" algn="tl">
                    <a:srgbClr val="000000">
                      <a:alpha val="43137"/>
                    </a:srgbClr>
                  </a:outerShdw>
                </a:effectLst>
              </a:rPr>
              <a:t>Cass., Sez</a:t>
            </a:r>
            <a:r>
              <a:rPr lang="it-IT" sz="3200" b="1" dirty="0">
                <a:solidFill>
                  <a:schemeClr val="bg1"/>
                </a:solidFill>
                <a:effectLst>
                  <a:outerShdw blurRad="38100" dist="38100" dir="2700000" algn="tl">
                    <a:srgbClr val="000000">
                      <a:alpha val="43137"/>
                    </a:srgbClr>
                  </a:outerShdw>
                </a:effectLst>
              </a:rPr>
              <a:t>. </a:t>
            </a:r>
            <a:r>
              <a:rPr lang="it-IT" sz="3200" b="1" dirty="0" smtClean="0">
                <a:solidFill>
                  <a:schemeClr val="bg1"/>
                </a:solidFill>
                <a:effectLst>
                  <a:outerShdw blurRad="38100" dist="38100" dir="2700000" algn="tl">
                    <a:srgbClr val="000000">
                      <a:alpha val="43137"/>
                    </a:srgbClr>
                  </a:outerShdw>
                </a:effectLst>
              </a:rPr>
              <a:t>3, </a:t>
            </a:r>
            <a:r>
              <a:rPr lang="it-IT" sz="3200" b="1" dirty="0">
                <a:solidFill>
                  <a:schemeClr val="bg1"/>
                </a:solidFill>
                <a:effectLst>
                  <a:outerShdw blurRad="38100" dist="38100" dir="2700000" algn="tl">
                    <a:srgbClr val="000000">
                      <a:alpha val="43137"/>
                    </a:srgbClr>
                  </a:outerShdw>
                </a:effectLst>
              </a:rPr>
              <a:t>Sentenza n. </a:t>
            </a:r>
            <a:r>
              <a:rPr lang="it-IT" sz="3200" b="1" dirty="0" smtClean="0">
                <a:solidFill>
                  <a:schemeClr val="bg1"/>
                </a:solidFill>
                <a:effectLst>
                  <a:outerShdw blurRad="38100" dist="38100" dir="2700000" algn="tl">
                    <a:srgbClr val="000000">
                      <a:alpha val="43137"/>
                    </a:srgbClr>
                  </a:outerShdw>
                </a:effectLst>
              </a:rPr>
              <a:t>15597 dell’11/6/2019</a:t>
            </a:r>
            <a:endParaRPr lang="it-IT" sz="2400" b="1" dirty="0">
              <a:solidFill>
                <a:schemeClr val="bg1"/>
              </a:solidFill>
              <a:effectLst>
                <a:outerShdw blurRad="38100" dist="38100" dir="2700000" algn="tl">
                  <a:srgbClr val="000000">
                    <a:alpha val="43137"/>
                  </a:srgbClr>
                </a:outerShdw>
              </a:effectLst>
            </a:endParaRPr>
          </a:p>
          <a:p>
            <a:pPr algn="just"/>
            <a:r>
              <a:rPr lang="it-IT" sz="2400" b="1" dirty="0" smtClean="0">
                <a:solidFill>
                  <a:srgbClr val="FFFF00"/>
                </a:solidFill>
                <a:effectLst>
                  <a:outerShdw blurRad="38100" dist="38100" dir="2700000" algn="tl">
                    <a:srgbClr val="000000">
                      <a:alpha val="43137"/>
                    </a:srgbClr>
                  </a:outerShdw>
                </a:effectLst>
              </a:rPr>
              <a:t>In </a:t>
            </a:r>
            <a:r>
              <a:rPr lang="it-IT" sz="2400" b="1" dirty="0">
                <a:solidFill>
                  <a:srgbClr val="FFFF00"/>
                </a:solidFill>
                <a:effectLst>
                  <a:outerShdw blurRad="38100" dist="38100" dir="2700000" algn="tl">
                    <a:srgbClr val="000000">
                      <a:alpha val="43137"/>
                    </a:srgbClr>
                  </a:outerShdw>
                </a:effectLst>
              </a:rPr>
              <a:t>tema di espropriazione forzata immobiliare, è doverosa la richiesta, da parte del giudice dell'esecuzione ai fini della vendita forzata, della </a:t>
            </a:r>
            <a:r>
              <a:rPr lang="it-IT" sz="2400" b="1" u="sng" dirty="0">
                <a:solidFill>
                  <a:srgbClr val="FFFF00"/>
                </a:solidFill>
                <a:effectLst>
                  <a:outerShdw blurRad="38100" dist="38100" dir="2700000" algn="tl">
                    <a:srgbClr val="000000">
                      <a:alpha val="43137"/>
                    </a:srgbClr>
                  </a:outerShdw>
                </a:effectLst>
              </a:rPr>
              <a:t>certificazione attestante che, in base alle risultanze dei registri immobiliari</a:t>
            </a:r>
            <a:r>
              <a:rPr lang="it-IT" sz="2400" b="1" dirty="0">
                <a:solidFill>
                  <a:srgbClr val="FFFF00"/>
                </a:solidFill>
                <a:effectLst>
                  <a:outerShdw blurRad="38100" dist="38100" dir="2700000" algn="tl">
                    <a:srgbClr val="000000">
                      <a:alpha val="43137"/>
                    </a:srgbClr>
                  </a:outerShdw>
                </a:effectLst>
              </a:rPr>
              <a:t>, il bene pignorato appaia di proprietà del debitore esecutato sulla base di una serie continua di trascrizioni d'idonei atti di acquisto riferibili al periodo che va dalla data di trascrizione del pignoramento </a:t>
            </a:r>
            <a:r>
              <a:rPr lang="it-IT" sz="2400" b="1" u="sng" dirty="0">
                <a:solidFill>
                  <a:srgbClr val="FFFF00"/>
                </a:solidFill>
                <a:effectLst>
                  <a:outerShdw blurRad="38100" dist="38100" dir="2700000" algn="tl">
                    <a:srgbClr val="000000">
                      <a:alpha val="43137"/>
                    </a:srgbClr>
                  </a:outerShdw>
                </a:effectLst>
              </a:rPr>
              <a:t>fino al primo atto di acquisto precedente al ventennio a decorrere dalla stessa</a:t>
            </a:r>
            <a:r>
              <a:rPr lang="it-IT" sz="2400" b="1" dirty="0">
                <a:solidFill>
                  <a:srgbClr val="FFFF00"/>
                </a:solidFill>
                <a:effectLst>
                  <a:outerShdw blurRad="38100" dist="38100" dir="2700000" algn="tl">
                    <a:srgbClr val="000000">
                      <a:alpha val="43137"/>
                    </a:srgbClr>
                  </a:outerShdw>
                </a:effectLst>
              </a:rPr>
              <a:t>. All'ordinanza di richiesta del primo atto di acquisto ultraventennale effettuata dal giudice dell'esecuzione si applica il regime degli artt. 484, 175, 152, 154, cod. proc. civ., e alla mancata produzione del suddetto titolo, imputabile al soggetto richiesto, consegue la dichiarazione di chiusura anticipata del processo </a:t>
            </a:r>
            <a:r>
              <a:rPr lang="it-IT" sz="2400" b="1" dirty="0" smtClean="0">
                <a:solidFill>
                  <a:srgbClr val="FFFF00"/>
                </a:solidFill>
                <a:effectLst>
                  <a:outerShdw blurRad="38100" dist="38100" dir="2700000" algn="tl">
                    <a:srgbClr val="000000">
                      <a:alpha val="43137"/>
                    </a:srgbClr>
                  </a:outerShdw>
                </a:effectLst>
              </a:rPr>
              <a:t>esecutivo.</a:t>
            </a:r>
            <a:endParaRPr lang="it-IT"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7398493"/>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5360" y="1124744"/>
            <a:ext cx="11593288" cy="5016758"/>
          </a:xfrm>
          <a:prstGeom prst="rect">
            <a:avLst/>
          </a:prstGeom>
          <a:noFill/>
        </p:spPr>
        <p:txBody>
          <a:bodyPr wrap="square" rtlCol="0">
            <a:spAutoFit/>
          </a:bodyPr>
          <a:lstStyle/>
          <a:p>
            <a:pPr algn="ctr"/>
            <a:r>
              <a:rPr lang="it-IT" sz="3200" b="1" dirty="0" smtClean="0">
                <a:solidFill>
                  <a:schemeClr val="bg1"/>
                </a:solidFill>
                <a:effectLst>
                  <a:outerShdw blurRad="38100" dist="38100" dir="2700000" algn="tl">
                    <a:srgbClr val="000000">
                      <a:alpha val="43137"/>
                    </a:srgbClr>
                  </a:outerShdw>
                </a:effectLst>
              </a:rPr>
              <a:t>Cass</a:t>
            </a:r>
            <a:r>
              <a:rPr lang="it-IT" sz="3200" b="1" dirty="0">
                <a:solidFill>
                  <a:schemeClr val="bg1"/>
                </a:solidFill>
                <a:effectLst>
                  <a:outerShdw blurRad="38100" dist="38100" dir="2700000" algn="tl">
                    <a:srgbClr val="000000">
                      <a:alpha val="43137"/>
                    </a:srgbClr>
                  </a:outerShdw>
                </a:effectLst>
              </a:rPr>
              <a:t>., Sez. 3, Sentenza n. 12239 del 9/5/2019</a:t>
            </a:r>
            <a:endParaRPr lang="it-IT" sz="2400" b="1" dirty="0">
              <a:solidFill>
                <a:schemeClr val="bg1"/>
              </a:solidFill>
              <a:effectLst>
                <a:outerShdw blurRad="38100" dist="38100" dir="2700000" algn="tl">
                  <a:srgbClr val="000000">
                    <a:alpha val="43137"/>
                  </a:srgbClr>
                </a:outerShdw>
              </a:effectLst>
            </a:endParaRPr>
          </a:p>
          <a:p>
            <a:pPr algn="just"/>
            <a:r>
              <a:rPr lang="it-IT" sz="2400" b="1" dirty="0" smtClean="0">
                <a:solidFill>
                  <a:srgbClr val="FFFF00"/>
                </a:solidFill>
                <a:effectLst>
                  <a:outerShdw blurRad="38100" dist="38100" dir="2700000" algn="tl">
                    <a:srgbClr val="000000">
                      <a:alpha val="43137"/>
                    </a:srgbClr>
                  </a:outerShdw>
                </a:effectLst>
              </a:rPr>
              <a:t>In </a:t>
            </a:r>
            <a:r>
              <a:rPr lang="it-IT" sz="2400" b="1" dirty="0">
                <a:solidFill>
                  <a:srgbClr val="FFFF00"/>
                </a:solidFill>
                <a:effectLst>
                  <a:outerShdw blurRad="38100" dist="38100" dir="2700000" algn="tl">
                    <a:srgbClr val="000000">
                      <a:alpha val="43137"/>
                    </a:srgbClr>
                  </a:outerShdw>
                </a:effectLst>
              </a:rPr>
              <a:t>tema di prescrizione, l'effetto interruttivo permanente determinato dall'atto di pignoramento si protrae, agli effetti dell'art. 2945, comma 2, c.c., fino al momento in cui il processo esecutivo abbia fatto conseguire al creditore procedente, in tutto o in parte, l'attuazione coattiva del suo diritto ovvero, alternativamente, </a:t>
            </a:r>
            <a:r>
              <a:rPr lang="it-IT" sz="2400" b="1" u="sng" dirty="0">
                <a:solidFill>
                  <a:srgbClr val="FFFF00"/>
                </a:solidFill>
                <a:effectLst>
                  <a:outerShdw blurRad="38100" dist="38100" dir="2700000" algn="tl">
                    <a:srgbClr val="000000">
                      <a:alpha val="43137"/>
                    </a:srgbClr>
                  </a:outerShdw>
                </a:effectLst>
              </a:rPr>
              <a:t>fino alla chiusura anticipata del procedimento determinata da una causa non ascrivibile al creditore medesimo</a:t>
            </a:r>
            <a:r>
              <a:rPr lang="it-IT" sz="2400" b="1" dirty="0">
                <a:solidFill>
                  <a:srgbClr val="FFFF00"/>
                </a:solidFill>
                <a:effectLst>
                  <a:outerShdw blurRad="38100" dist="38100" dir="2700000" algn="tl">
                    <a:srgbClr val="000000">
                      <a:alpha val="43137"/>
                    </a:srgbClr>
                  </a:outerShdw>
                </a:effectLst>
              </a:rPr>
              <a:t>, mentre, </a:t>
            </a:r>
            <a:r>
              <a:rPr lang="it-IT" sz="2400" b="1" u="sng" dirty="0">
                <a:solidFill>
                  <a:srgbClr val="FFFF00"/>
                </a:solidFill>
                <a:effectLst>
                  <a:outerShdw blurRad="38100" dist="38100" dir="2700000" algn="tl">
                    <a:srgbClr val="000000">
                      <a:alpha val="43137"/>
                    </a:srgbClr>
                  </a:outerShdw>
                </a:effectLst>
              </a:rPr>
              <a:t>in caso contrario, all'interruzione deve riconoscersi effetto istantaneo, a norma dell'art. 2945, comma 3, c.c.</a:t>
            </a:r>
            <a:r>
              <a:rPr lang="it-IT" sz="2400" b="1" dirty="0">
                <a:solidFill>
                  <a:srgbClr val="FFFF00"/>
                </a:solidFill>
                <a:effectLst>
                  <a:outerShdw blurRad="38100" dist="38100" dir="2700000" algn="tl">
                    <a:srgbClr val="000000">
                      <a:alpha val="43137"/>
                    </a:srgbClr>
                  </a:outerShdw>
                </a:effectLst>
              </a:rPr>
              <a:t> (Nella specie, la S.C. ha confermato la sentenza di merito che aveva ritenuto prescritto il credito azionato in una procedura esecutiva immobiliare, sul presupposto che, essendosi quest'ultima estinta per l'omessa rinnovazione della trascrizione del pignoramento ai sensi dell'art. 2668 ter c.c., all'atto introduttivo della stessa dovesse riconoscersi efficacia interruttiva istantanea – e non già permanente </a:t>
            </a:r>
            <a:r>
              <a:rPr lang="it-IT" sz="2400" b="1" dirty="0" smtClean="0">
                <a:solidFill>
                  <a:srgbClr val="FFFF00"/>
                </a:solidFill>
                <a:effectLst>
                  <a:outerShdw blurRad="38100" dist="38100" dir="2700000" algn="tl">
                    <a:srgbClr val="000000">
                      <a:alpha val="43137"/>
                    </a:srgbClr>
                  </a:outerShdw>
                </a:effectLst>
              </a:rPr>
              <a:t>– della </a:t>
            </a:r>
            <a:r>
              <a:rPr lang="it-IT" sz="2400" b="1" dirty="0">
                <a:solidFill>
                  <a:srgbClr val="FFFF00"/>
                </a:solidFill>
                <a:effectLst>
                  <a:outerShdw blurRad="38100" dist="38100" dir="2700000" algn="tl">
                    <a:srgbClr val="000000">
                      <a:alpha val="43137"/>
                    </a:srgbClr>
                  </a:outerShdw>
                </a:effectLst>
              </a:rPr>
              <a:t>prescrizione</a:t>
            </a:r>
            <a:r>
              <a:rPr lang="it-IT" sz="2400" b="1" dirty="0" smtClean="0">
                <a:solidFill>
                  <a:srgbClr val="FFFF00"/>
                </a:solidFill>
                <a:effectLst>
                  <a:outerShdw blurRad="38100" dist="38100" dir="2700000" algn="tl">
                    <a:srgbClr val="000000">
                      <a:alpha val="43137"/>
                    </a:srgbClr>
                  </a:outerShdw>
                </a:effectLst>
              </a:rPr>
              <a:t>).</a:t>
            </a:r>
            <a:endParaRPr lang="it-IT"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384398"/>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5925</TotalTime>
  <Words>948</Words>
  <Application>Microsoft Office PowerPoint</Application>
  <PresentationFormat>Widescreen</PresentationFormat>
  <Paragraphs>21</Paragraphs>
  <Slides>7</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7</vt:i4>
      </vt:variant>
    </vt:vector>
  </HeadingPairs>
  <TitlesOfParts>
    <vt:vector size="13" baseType="lpstr">
      <vt:lpstr>Arial</vt:lpstr>
      <vt:lpstr>Calibri</vt:lpstr>
      <vt:lpstr>Cambria</vt:lpstr>
      <vt:lpstr>Times New Roman</vt:lpstr>
      <vt:lpstr>Tema di Office</vt:lpstr>
      <vt:lpstr>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Giovanni Fanticini</dc:creator>
  <cp:lastModifiedBy>Giovanni Fanticini</cp:lastModifiedBy>
  <cp:revision>420</cp:revision>
  <dcterms:created xsi:type="dcterms:W3CDTF">2016-03-05T09:02:24Z</dcterms:created>
  <dcterms:modified xsi:type="dcterms:W3CDTF">2019-06-20T14:39:56Z</dcterms:modified>
</cp:coreProperties>
</file>