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4"/>
  </p:sldMasterIdLst>
  <p:notesMasterIdLst>
    <p:notesMasterId r:id="rId21"/>
  </p:notesMasterIdLst>
  <p:handoutMasterIdLst>
    <p:handoutMasterId r:id="rId22"/>
  </p:handoutMasterIdLst>
  <p:sldIdLst>
    <p:sldId id="477" r:id="rId5"/>
    <p:sldId id="478" r:id="rId6"/>
    <p:sldId id="479" r:id="rId7"/>
    <p:sldId id="434" r:id="rId8"/>
    <p:sldId id="435" r:id="rId9"/>
    <p:sldId id="480" r:id="rId10"/>
    <p:sldId id="481" r:id="rId11"/>
    <p:sldId id="484" r:id="rId12"/>
    <p:sldId id="490" r:id="rId13"/>
    <p:sldId id="488" r:id="rId14"/>
    <p:sldId id="489" r:id="rId15"/>
    <p:sldId id="464" r:id="rId16"/>
    <p:sldId id="465" r:id="rId17"/>
    <p:sldId id="468" r:id="rId18"/>
    <p:sldId id="491" r:id="rId19"/>
    <p:sldId id="486" r:id="rId2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P" initials="BP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D76"/>
    <a:srgbClr val="004D99"/>
    <a:srgbClr val="00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429" autoAdjust="0"/>
    <p:restoredTop sz="68384" autoAdjust="0"/>
  </p:normalViewPr>
  <p:slideViewPr>
    <p:cSldViewPr>
      <p:cViewPr>
        <p:scale>
          <a:sx n="70" d="100"/>
          <a:sy n="70" d="100"/>
        </p:scale>
        <p:origin x="-1651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-2309" y="25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D26F7A28-CBA3-4DE2-84BB-AEF6B7BA8115}" type="datetimeFigureOut">
              <a:rPr lang="it-IT" smtClean="0"/>
              <a:t>21/06/2019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0EF4B21-7171-40AF-9F68-4F9D4E2B2B0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172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F0A4F90E-267B-4321-B505-580A5BF67DC4}" type="datetimeFigureOut">
              <a:rPr lang="it-IT" smtClean="0"/>
              <a:t>21/06/2019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119FAE67-3010-41B3-8176-D9B262BC392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000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charset="0"/>
              </a:defRPr>
            </a:lvl5pPr>
            <a:lvl6pPr marL="2606131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974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816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658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3" name="Segnaposto no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charset="0"/>
              </a:defRPr>
            </a:lvl5pPr>
            <a:lvl6pPr marL="2606131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974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816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658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69993" indent="-296151">
              <a:defRPr>
                <a:solidFill>
                  <a:schemeClr val="tx1"/>
                </a:solidFill>
                <a:latin typeface="Arial" charset="0"/>
              </a:defRPr>
            </a:lvl2pPr>
            <a:lvl3pPr marL="1184605" indent="-236921">
              <a:defRPr>
                <a:solidFill>
                  <a:schemeClr val="tx1"/>
                </a:solidFill>
                <a:latin typeface="Arial" charset="0"/>
              </a:defRPr>
            </a:lvl3pPr>
            <a:lvl4pPr marL="1658447" indent="-236921">
              <a:defRPr>
                <a:solidFill>
                  <a:schemeClr val="tx1"/>
                </a:solidFill>
                <a:latin typeface="Arial" charset="0"/>
              </a:defRPr>
            </a:lvl4pPr>
            <a:lvl5pPr marL="2132289" indent="-236921">
              <a:defRPr>
                <a:solidFill>
                  <a:schemeClr val="tx1"/>
                </a:solidFill>
                <a:latin typeface="Arial" charset="0"/>
              </a:defRPr>
            </a:lvl5pPr>
            <a:lvl6pPr marL="2606131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79974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3816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7658" indent="-236921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42BAFB-5C67-4800-8890-9063CFD63A68}" type="slidenum">
              <a:rPr lang="en-GB" smtClean="0">
                <a:solidFill>
                  <a:prstClr val="black"/>
                </a:solidFill>
                <a:latin typeface="Times New Roman" pitchFamily="18" charset="0"/>
              </a:rPr>
              <a:pPr/>
              <a:t>5</a:t>
            </a:fld>
            <a:endParaRPr lang="en-GB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" name="Segnaposto no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4874DA-22E1-471B-9C34-EB46F0F87F51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58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B0B11-D47E-4A6E-9353-CE962BFD1CD3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6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FD4FB-5198-4BE6-B35D-3D6F73A7A36D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5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3822BD-E8E9-421F-A332-F15AD92CAB17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5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FCD19-0B92-4438-B054-196998156F19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6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E3F18-8115-4229-999F-8BA47C010585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2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33078-7B32-4E89-8F2E-A95930A3B600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54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06929-1356-494E-8D9A-CF6B03713EB2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6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E5D7F-0480-4895-9159-335D02B93736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46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87BB7-9A5E-41A3-B1D1-33D7CD1E766E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41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>
                <a:solidFill>
                  <a:srgbClr val="000000"/>
                </a:solidFill>
              </a:rPr>
              <a:t>Banca d'Italia - 23 November 2018</a:t>
            </a:r>
            <a:endParaRPr lang="it-IT" dirty="0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A630D5-431D-4FC1-9555-730B42611565}" type="slidenum">
              <a:rPr lang="it-IT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it-IT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4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EB09B-D40F-4456-9B62-A094A19954EC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mtClean="0">
                <a:solidFill>
                  <a:srgbClr val="000000"/>
                </a:solidFill>
                <a:latin typeface="Arial" charset="0"/>
              </a:rPr>
              <a:t>Banca d'Italia - 23 November 2018</a:t>
            </a: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3A354FB-9DF2-457F-A8D5-F5BBF666E71A}" type="slidenum">
              <a:rPr lang="it-IT" smtClean="0">
                <a:solidFill>
                  <a:srgbClr val="000000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2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slide" Target="slide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179512" y="1556792"/>
            <a:ext cx="8640960" cy="340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2200" b="1" dirty="0">
                <a:solidFill>
                  <a:srgbClr val="99FFCC"/>
                </a:solidFill>
                <a:latin typeface="Arial" charset="0"/>
              </a:rPr>
              <a:t> 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sz="3200" b="1" dirty="0" smtClean="0">
                <a:solidFill>
                  <a:srgbClr val="C00000"/>
                </a:solidFill>
                <a:latin typeface="+mj-lt"/>
                <a:cs typeface="Arial" pitchFamily="34" charset="0"/>
              </a:rPr>
              <a:t>L’efficienza delle procedure esecutive: impatti sull’economia e sul sistema finanziario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900" b="1" dirty="0" smtClean="0">
              <a:solidFill>
                <a:srgbClr val="3399FF">
                  <a:lumMod val="50000"/>
                </a:srgbClr>
              </a:solidFill>
              <a:latin typeface="+mj-lt"/>
              <a:cs typeface="Arial" pitchFamily="34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800" dirty="0" smtClean="0">
              <a:solidFill>
                <a:srgbClr val="3399FF">
                  <a:lumMod val="50000"/>
                </a:srgbClr>
              </a:solidFill>
              <a:latin typeface="+mj-lt"/>
              <a:cs typeface="Arial" pitchFamily="34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b="1" dirty="0" smtClean="0">
              <a:solidFill>
                <a:srgbClr val="3399FF">
                  <a:lumMod val="50000"/>
                </a:srgbClr>
              </a:solidFill>
              <a:latin typeface="+mj-lt"/>
              <a:cs typeface="Arial" pitchFamily="34" charset="0"/>
            </a:endParaRP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dirty="0" smtClean="0">
                <a:solidFill>
                  <a:srgbClr val="1C2D76"/>
                </a:solidFill>
                <a:latin typeface="+mj-lt"/>
                <a:cs typeface="Arial" pitchFamily="34" charset="0"/>
              </a:rPr>
              <a:t>Bruna Szego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rgbClr val="1C2D76"/>
                </a:solidFill>
                <a:latin typeface="+mj-lt"/>
                <a:cs typeface="Arial" pitchFamily="34" charset="0"/>
              </a:rPr>
              <a:t>Banca d’Italia</a:t>
            </a:r>
          </a:p>
          <a:p>
            <a:pPr marL="0" lvl="4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dirty="0" smtClean="0">
                <a:solidFill>
                  <a:srgbClr val="1C2D76"/>
                </a:solidFill>
                <a:latin typeface="+mj-lt"/>
                <a:cs typeface="Arial" pitchFamily="34" charset="0"/>
              </a:rPr>
              <a:t>Capo del Servizio Regolamentazione e Analisi </a:t>
            </a:r>
            <a:r>
              <a:rPr lang="it-IT" sz="2000" dirty="0" err="1" smtClean="0">
                <a:solidFill>
                  <a:srgbClr val="1C2D76"/>
                </a:solidFill>
                <a:latin typeface="+mj-lt"/>
                <a:cs typeface="Arial" pitchFamily="34" charset="0"/>
              </a:rPr>
              <a:t>Macroprudenziale</a:t>
            </a:r>
            <a:endParaRPr lang="it-IT" sz="2000" dirty="0">
              <a:solidFill>
                <a:srgbClr val="1C2D76"/>
              </a:solidFill>
              <a:latin typeface="+mj-lt"/>
            </a:endParaRPr>
          </a:p>
        </p:txBody>
      </p:sp>
      <p:pic>
        <p:nvPicPr>
          <p:cNvPr id="347141" name="Picture 3" descr="BIeuro_RGB cop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3832"/>
            <a:ext cx="4104456" cy="957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11560" y="5805264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i="1" dirty="0">
                <a:solidFill>
                  <a:srgbClr val="1C2D76"/>
                </a:solidFill>
                <a:latin typeface="+mj-lt"/>
                <a:cs typeface="Arial" pitchFamily="34" charset="0"/>
              </a:rPr>
              <a:t>L’esecuzione immobiliare in Italia, tra nuove modalità telematiche, prassi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</a:pPr>
            <a:r>
              <a:rPr lang="it-IT" i="1" dirty="0">
                <a:solidFill>
                  <a:srgbClr val="1C2D76"/>
                </a:solidFill>
                <a:latin typeface="+mj-lt"/>
                <a:cs typeface="Arial" pitchFamily="34" charset="0"/>
              </a:rPr>
              <a:t>virtuose e controllo di </a:t>
            </a:r>
            <a:r>
              <a:rPr lang="it-IT" i="1" dirty="0" smtClean="0">
                <a:solidFill>
                  <a:srgbClr val="1C2D76"/>
                </a:solidFill>
                <a:latin typeface="+mj-lt"/>
                <a:cs typeface="Arial" pitchFamily="34" charset="0"/>
              </a:rPr>
              <a:t>legittimità – Tivoli 21 e 22 giugno 2019</a:t>
            </a:r>
            <a:endParaRPr lang="it-IT" i="1" dirty="0">
              <a:solidFill>
                <a:srgbClr val="1C2D76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1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10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  <a:latin typeface="Arial" charset="0"/>
              </a:rPr>
              <a:t>1.3 </a:t>
            </a:r>
            <a:r>
              <a:rPr lang="it-IT" sz="2400" b="1" cap="small" dirty="0" smtClean="0">
                <a:solidFill>
                  <a:srgbClr val="C00000"/>
                </a:solidFill>
                <a:latin typeface="Arial" charset="0"/>
              </a:rPr>
              <a:t>Il funzionamento della Giustizia</a:t>
            </a:r>
            <a:endParaRPr lang="it-IT" sz="2400" b="1" cap="small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87999" y="756862"/>
            <a:ext cx="8351837" cy="52976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endParaRPr lang="it-IT" dirty="0" smtClean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Clr>
                <a:srgbClr val="004D99"/>
              </a:buClr>
              <a:buSzPct val="100000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La </a:t>
            </a:r>
            <a:r>
              <a:rPr lang="it-IT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durata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 dei procedimenti (esecuzioni immobiliari e fallimenti) rimane molto elevata: nel 2018 è stata pari in media a 4,8 anni per le esecuzioni, 7,4 anni per i fallimenti</a:t>
            </a:r>
            <a:endParaRPr lang="en-GB" sz="2400" dirty="0" smtClean="0">
              <a:solidFill>
                <a:srgbClr val="1C2D76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7920879" cy="389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55477" y="6492313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4D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35760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11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1" dirty="0" smtClean="0">
                <a:solidFill>
                  <a:srgbClr val="004D99"/>
                </a:solidFill>
                <a:latin typeface="Arial" charset="0"/>
              </a:rPr>
              <a:t>1.3 </a:t>
            </a:r>
            <a:r>
              <a:rPr lang="it-IT" sz="2000" b="1" cap="small" dirty="0" smtClean="0">
                <a:solidFill>
                  <a:srgbClr val="004D99"/>
                </a:solidFill>
                <a:latin typeface="Arial" charset="0"/>
              </a:rPr>
              <a:t>Il funzionamento della Giustizia</a:t>
            </a:r>
            <a:endParaRPr lang="it-IT" sz="2000" b="1" cap="small" dirty="0">
              <a:solidFill>
                <a:srgbClr val="004D99"/>
              </a:solidFill>
              <a:latin typeface="Arial" charset="0"/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318358" y="1014399"/>
            <a:ext cx="8351837" cy="5433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L’elevata variabilità sul territorio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177B57"/>
              </a:buClr>
              <a:buSzPct val="100000"/>
            </a:pPr>
            <a:endParaRPr lang="en-GB" sz="1400" dirty="0" smtClean="0">
              <a:solidFill>
                <a:srgbClr val="33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" y="1795624"/>
            <a:ext cx="5778234" cy="387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137551" y="5836763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4D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Ministero della Giustizia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985606" y="2204864"/>
            <a:ext cx="297241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Analisi statistiche mostrano che </a:t>
            </a:r>
            <a:r>
              <a:rPr lang="it-IT" sz="2000" b="1" dirty="0">
                <a:solidFill>
                  <a:srgbClr val="1C2D76"/>
                </a:solidFill>
                <a:cs typeface="Arial" panose="020B0604020202020204" pitchFamily="34" charset="0"/>
              </a:rPr>
              <a:t>le differenze persistono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 anche tenendo conto di caratteristiche osservabili dei tribunali (es. risorse, carico di lavoro, condizioni economiche locali)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  <a:sym typeface="Wingdings"/>
              </a:rPr>
              <a:t>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 </a:t>
            </a:r>
            <a:r>
              <a:rPr lang="it-IT" sz="2000" b="1" dirty="0">
                <a:solidFill>
                  <a:srgbClr val="C00000"/>
                </a:solidFill>
                <a:cs typeface="Arial" panose="020B0604020202020204" pitchFamily="34" charset="0"/>
              </a:rPr>
              <a:t>rilevanza degli aspetti organizzativi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588224" y="1196752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/>
                </a:solidFill>
              </a:rPr>
              <a:t>Best</a:t>
            </a:r>
            <a:r>
              <a:rPr lang="en-US" sz="2400" dirty="0" smtClean="0">
                <a:solidFill>
                  <a:schemeClr val="tx2"/>
                </a:solidFill>
              </a:rPr>
              <a:t>: 2,6 </a:t>
            </a:r>
            <a:r>
              <a:rPr lang="en-US" sz="2400" dirty="0" err="1" smtClean="0">
                <a:solidFill>
                  <a:schemeClr val="tx2"/>
                </a:solidFill>
              </a:rPr>
              <a:t>anni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i="1" dirty="0" smtClean="0">
                <a:solidFill>
                  <a:schemeClr val="tx2"/>
                </a:solidFill>
              </a:rPr>
              <a:t>Worst</a:t>
            </a:r>
            <a:r>
              <a:rPr lang="en-US" sz="2400" dirty="0" smtClean="0">
                <a:solidFill>
                  <a:schemeClr val="tx2"/>
                </a:solidFill>
              </a:rPr>
              <a:t>: 10,1 </a:t>
            </a:r>
            <a:r>
              <a:rPr lang="en-US" sz="2400" dirty="0" err="1" smtClean="0">
                <a:solidFill>
                  <a:schemeClr val="tx2"/>
                </a:solidFill>
              </a:rPr>
              <a:t>anni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12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C00000"/>
                </a:solidFill>
              </a:rPr>
              <a:t>3</a:t>
            </a:r>
            <a:r>
              <a:rPr lang="it-IT" sz="2400" b="1" dirty="0" smtClean="0">
                <a:solidFill>
                  <a:srgbClr val="C00000"/>
                </a:solidFill>
              </a:rPr>
              <a:t>.3 </a:t>
            </a:r>
            <a:r>
              <a:rPr lang="it-IT" sz="2400" b="1" cap="small" dirty="0" smtClean="0">
                <a:solidFill>
                  <a:srgbClr val="C00000"/>
                </a:solidFill>
              </a:rPr>
              <a:t>Il funzionamento della Giustizia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187625" y="75686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1C2D76"/>
                </a:solidFill>
                <a:cs typeface="Arial" panose="020B0604020202020204" pitchFamily="34" charset="0"/>
              </a:rPr>
              <a:t>Le riforme del 2015-16</a:t>
            </a:r>
          </a:p>
        </p:txBody>
      </p:sp>
      <p:sp>
        <p:nvSpPr>
          <p:cNvPr id="9" name="Rettangolo 8"/>
          <p:cNvSpPr/>
          <p:nvPr/>
        </p:nvSpPr>
        <p:spPr>
          <a:xfrm>
            <a:off x="137551" y="1340768"/>
            <a:ext cx="8754929" cy="5517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400" dirty="0">
                <a:solidFill>
                  <a:srgbClr val="C00000"/>
                </a:solidFill>
                <a:cs typeface="Arial" panose="020B0604020202020204" pitchFamily="34" charset="0"/>
              </a:rPr>
              <a:t>Interventi sul procedimento </a:t>
            </a:r>
            <a:r>
              <a:rPr lang="it-IT" sz="2400" dirty="0" smtClean="0">
                <a:solidFill>
                  <a:srgbClr val="C00000"/>
                </a:solidFill>
                <a:cs typeface="Arial" panose="020B0604020202020204" pitchFamily="34" charset="0"/>
              </a:rPr>
              <a:t>esecutivo</a:t>
            </a:r>
          </a:p>
          <a:p>
            <a:pPr marL="628650" lvl="1" indent="-171450"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Tra i quali: riduzione di alcuni termini, modifiche dei meccanismi di formazione dei prezzi di aggiudicazione</a:t>
            </a:r>
          </a:p>
          <a:p>
            <a:pPr marL="628650" lvl="1" indent="-171450">
              <a:spcAft>
                <a:spcPts val="12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000" b="1" dirty="0" smtClean="0">
                <a:solidFill>
                  <a:srgbClr val="1C2D76"/>
                </a:solidFill>
                <a:cs typeface="Arial" panose="020B0604020202020204" pitchFamily="34" charset="0"/>
              </a:rPr>
              <a:t>Evidenze di effetti positivi di riduzione dei tempi? </a:t>
            </a:r>
            <a:endParaRPr lang="it-IT" sz="2000" b="1" dirty="0">
              <a:solidFill>
                <a:srgbClr val="1C2D76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400" dirty="0" smtClean="0">
                <a:solidFill>
                  <a:srgbClr val="C00000"/>
                </a:solidFill>
                <a:cs typeface="Arial" panose="020B0604020202020204" pitchFamily="34" charset="0"/>
              </a:rPr>
              <a:t>Infrastrutture telematiche/digitali</a:t>
            </a:r>
          </a:p>
          <a:p>
            <a:pPr marL="628650" lvl="1" indent="-171450"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Portale delle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vendite e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vendite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telematiche </a:t>
            </a:r>
          </a:p>
          <a:p>
            <a:pPr marL="628650" lvl="1" indent="-171450"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Registro delle procedure: non ancora realizzato</a:t>
            </a:r>
            <a:endParaRPr lang="it-IT" sz="2000" dirty="0">
              <a:solidFill>
                <a:srgbClr val="1C2D76"/>
              </a:solidFill>
              <a:cs typeface="Arial" panose="020B0604020202020204" pitchFamily="34" charset="0"/>
            </a:endParaRPr>
          </a:p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400" dirty="0">
                <a:solidFill>
                  <a:srgbClr val="C00000"/>
                </a:solidFill>
                <a:cs typeface="Arial" panose="020B0604020202020204" pitchFamily="34" charset="0"/>
              </a:rPr>
              <a:t>Introduzione di strumenti di recupero </a:t>
            </a:r>
            <a:r>
              <a:rPr lang="it-IT" sz="2400" dirty="0" smtClean="0">
                <a:solidFill>
                  <a:srgbClr val="C00000"/>
                </a:solidFill>
                <a:cs typeface="Arial" panose="020B0604020202020204" pitchFamily="34" charset="0"/>
              </a:rPr>
              <a:t>stragiudiziale (patto marciano)</a:t>
            </a:r>
          </a:p>
          <a:p>
            <a:pPr marL="628650" lvl="1" indent="-171450"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I dati delle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indagini BI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sulle banche indicano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che lo strumento non è utilizzato </a:t>
            </a:r>
            <a:endParaRPr lang="it-IT" sz="2000" dirty="0" smtClean="0">
              <a:solidFill>
                <a:srgbClr val="1C2D76"/>
              </a:solidFill>
              <a:cs typeface="Arial" panose="020B0604020202020204" pitchFamily="34" charset="0"/>
            </a:endParaRPr>
          </a:p>
          <a:p>
            <a:pPr marL="628650" lvl="1" indent="-171450"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Bassi incentivi dato il disegno normativo: acquisizione degli immobili, ma non vendita stragiudiziale; incertezza sulle stime del valore</a:t>
            </a:r>
          </a:p>
          <a:p>
            <a:pPr lvl="1"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sz="1600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 smtClean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177B57"/>
              </a:buClr>
              <a:buSzPct val="100000"/>
            </a:pPr>
            <a:endParaRPr lang="en-GB" sz="14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05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13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3.4 </a:t>
            </a:r>
            <a:r>
              <a:rPr lang="it-IT" sz="2400" b="1" cap="small" dirty="0" smtClean="0">
                <a:solidFill>
                  <a:srgbClr val="C00000"/>
                </a:solidFill>
              </a:rPr>
              <a:t>Il funzionamento della Giustizia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187625" y="75686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1C2D76"/>
                </a:solidFill>
                <a:cs typeface="Arial" panose="020B0604020202020204" pitchFamily="34" charset="0"/>
              </a:rPr>
              <a:t>Quali effetti sui tempi?</a:t>
            </a:r>
          </a:p>
        </p:txBody>
      </p:sp>
      <p:sp>
        <p:nvSpPr>
          <p:cNvPr id="9" name="Rettangolo 8"/>
          <p:cNvSpPr/>
          <p:nvPr/>
        </p:nvSpPr>
        <p:spPr>
          <a:xfrm>
            <a:off x="287999" y="1268760"/>
            <a:ext cx="8351837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000" b="1" dirty="0" smtClean="0">
                <a:solidFill>
                  <a:srgbClr val="1C2D76"/>
                </a:solidFill>
                <a:cs typeface="Arial" panose="020B0604020202020204" pitchFamily="34" charset="0"/>
              </a:rPr>
              <a:t>I tempi delle fasi «</a:t>
            </a:r>
            <a:r>
              <a:rPr lang="it-IT" sz="2000" b="1" dirty="0" err="1" smtClean="0">
                <a:solidFill>
                  <a:srgbClr val="1C2D76"/>
                </a:solidFill>
                <a:cs typeface="Arial" panose="020B0604020202020204" pitchFamily="34" charset="0"/>
              </a:rPr>
              <a:t>pre</a:t>
            </a:r>
            <a:r>
              <a:rPr lang="it-IT" sz="2000" b="1" dirty="0" smtClean="0">
                <a:solidFill>
                  <a:srgbClr val="1C2D76"/>
                </a:solidFill>
                <a:cs typeface="Arial" panose="020B0604020202020204" pitchFamily="34" charset="0"/>
              </a:rPr>
              <a:t>-vendita» e «vendita» delle procedure si stanno riducendo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: la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quota di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procedimenti con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fase di </a:t>
            </a:r>
            <a:r>
              <a:rPr lang="it-IT" sz="2000" dirty="0" err="1">
                <a:solidFill>
                  <a:srgbClr val="1C2D76"/>
                </a:solidFill>
                <a:cs typeface="Arial" panose="020B0604020202020204" pitchFamily="34" charset="0"/>
              </a:rPr>
              <a:t>pre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-vendita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conclusa entro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18 mesi dall’avvio è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salita dal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25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% al 36%;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quella di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procedimenti con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fase di vendita conclusa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entro 18 </a:t>
            </a:r>
            <a:r>
              <a:rPr lang="it-IT" sz="2000" dirty="0">
                <a:solidFill>
                  <a:srgbClr val="1C2D76"/>
                </a:solidFill>
                <a:cs typeface="Arial" panose="020B0604020202020204" pitchFamily="34" charset="0"/>
              </a:rPr>
              <a:t>mesi dal 17 al </a:t>
            </a: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41%</a:t>
            </a:r>
            <a:endParaRPr lang="en-GB" sz="2000" dirty="0" smtClean="0">
              <a:solidFill>
                <a:srgbClr val="333399"/>
              </a:solidFill>
            </a:endParaRPr>
          </a:p>
        </p:txBody>
      </p:sp>
      <p:pic>
        <p:nvPicPr>
          <p:cNvPr id="1026" name="Picture 2" descr="\\osiride-fs\group\main\892ed\Private\tsei\esecuzioni_2018_nuovo\output\riforma\temp_vendita_18_e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22649"/>
            <a:ext cx="5616624" cy="347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971600" y="2761183"/>
            <a:ext cx="69847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000" b="1" dirty="0">
                <a:solidFill>
                  <a:srgbClr val="1C2D76"/>
                </a:solidFill>
                <a:latin typeface="+mn-lt"/>
              </a:rPr>
              <a:t>Quota di procedure con fase </a:t>
            </a:r>
            <a:r>
              <a:rPr lang="it-IT" altLang="it-IT" sz="2000" b="1" dirty="0" smtClean="0">
                <a:solidFill>
                  <a:srgbClr val="1C2D76"/>
                </a:solidFill>
                <a:latin typeface="+mn-lt"/>
              </a:rPr>
              <a:t>vendita  </a:t>
            </a:r>
            <a:r>
              <a:rPr lang="it-IT" altLang="it-IT" sz="2000" b="1" dirty="0">
                <a:solidFill>
                  <a:srgbClr val="1C2D76"/>
                </a:solidFill>
                <a:latin typeface="+mn-lt"/>
              </a:rPr>
              <a:t>chiusa entro 18 mesi</a:t>
            </a:r>
          </a:p>
        </p:txBody>
      </p:sp>
    </p:spTree>
    <p:extLst>
      <p:ext uri="{BB962C8B-B14F-4D97-AF65-F5344CB8AC3E}">
        <p14:creationId xmlns:p14="http://schemas.microsoft.com/office/powerpoint/2010/main" val="118519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14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3.5 </a:t>
            </a:r>
            <a:r>
              <a:rPr lang="it-IT" sz="2400" b="1" cap="small" dirty="0" smtClean="0">
                <a:solidFill>
                  <a:srgbClr val="C00000"/>
                </a:solidFill>
              </a:rPr>
              <a:t>Il funzionamento della Giustizia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187624" y="756862"/>
            <a:ext cx="6984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1C2D76"/>
                </a:solidFill>
                <a:cs typeface="Arial" panose="020B0604020202020204" pitchFamily="34" charset="0"/>
              </a:rPr>
              <a:t>L’importanza degli aspetti organizzativi: le linee guida del CSM</a:t>
            </a:r>
          </a:p>
        </p:txBody>
      </p:sp>
      <p:sp>
        <p:nvSpPr>
          <p:cNvPr id="9" name="Rettangolo 8"/>
          <p:cNvSpPr/>
          <p:nvPr/>
        </p:nvSpPr>
        <p:spPr>
          <a:xfrm>
            <a:off x="371868" y="2132856"/>
            <a:ext cx="8351837" cy="48965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4D99"/>
              </a:buClr>
              <a:buSzPct val="100000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Eterogeneità nella performance dei tribunali indica che gli aspetti organizzativi sono cruciali 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  <a:sym typeface="Wingdings"/>
              </a:rPr>
              <a:t> linee-guida vanno nella giusta direzione</a:t>
            </a:r>
            <a:endParaRPr lang="it-IT" sz="2400" dirty="0" smtClean="0">
              <a:solidFill>
                <a:srgbClr val="1C2D76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Sono sufficienti per ottenere significativi miglioramenti? </a:t>
            </a:r>
          </a:p>
          <a:p>
            <a:pPr marL="342900" indent="-342900">
              <a:spcAft>
                <a:spcPts val="600"/>
              </a:spcAft>
              <a:buClr>
                <a:srgbClr val="004D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rgbClr val="1C2D76"/>
                </a:solidFill>
                <a:cs typeface="Arial" panose="020B0604020202020204" pitchFamily="34" charset="0"/>
              </a:rPr>
              <a:t>Troppo presto per condurre analisi statistiche sugli effetti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Possono dare «contenuto» ai termini ordinatori, in modo da orientarne meglio il 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rispetto</a:t>
            </a:r>
          </a:p>
          <a:p>
            <a:pPr marL="342900" indent="-342900">
              <a:spcAft>
                <a:spcPts val="600"/>
              </a:spcAft>
              <a:buClr>
                <a:srgbClr val="004D99"/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rgbClr val="1C2D76"/>
                </a:solidFill>
                <a:cs typeface="Arial" panose="020B0604020202020204" pitchFamily="34" charset="0"/>
              </a:rPr>
              <a:t>Più in generale, definiscono prassi e comportamenti per accelerare e rendere più efficiente tutto il processo esecutivo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Wingdings" panose="05000000000000000000" pitchFamily="2" charset="2"/>
              <a:buChar char="§"/>
            </a:pPr>
            <a:endParaRPr lang="it-IT" sz="2400" dirty="0" smtClean="0">
              <a:solidFill>
                <a:srgbClr val="1C2D7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9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15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4.1 </a:t>
            </a:r>
            <a:r>
              <a:rPr lang="it-IT" sz="2400" b="1" cap="small" dirty="0" smtClean="0">
                <a:solidFill>
                  <a:srgbClr val="C00000"/>
                </a:solidFill>
              </a:rPr>
              <a:t>Conclusioni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87998" y="908720"/>
            <a:ext cx="8351837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+mj-lt"/>
              <a:buAutoNum type="arabicPeriod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I tempi della giustizia civile sono fondamentali per assicurare il corretto funzionamento del mercato del credito, la redditività delle banche, la crescita economica e la stabilità finanziaria. La necessità di allineare i tempi della giustizia in Italia con quelli prevalenti nel resto d’Europa è ora ancor più importante alla luce delle recenti novità delle norme prudenziali (Addendum e </a:t>
            </a:r>
            <a:r>
              <a:rPr lang="it-IT" sz="2400" dirty="0" err="1" smtClean="0">
                <a:solidFill>
                  <a:srgbClr val="1C2D76"/>
                </a:solidFill>
                <a:cs typeface="Arial" panose="020B0604020202020204" pitchFamily="34" charset="0"/>
              </a:rPr>
              <a:t>Backstop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+mj-lt"/>
              <a:buAutoNum type="arabicPeriod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Nostre stime indicano che le riforme delle procedure esecutive iniziano a dare alcuni risultati: i tempi si stanno riducendo, in particolare quelli relativi alla fase di vendita</a:t>
            </a:r>
          </a:p>
        </p:txBody>
      </p:sp>
    </p:spTree>
    <p:extLst>
      <p:ext uri="{BB962C8B-B14F-4D97-AF65-F5344CB8AC3E}">
        <p14:creationId xmlns:p14="http://schemas.microsoft.com/office/powerpoint/2010/main" val="16013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16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4.1 </a:t>
            </a:r>
            <a:r>
              <a:rPr lang="it-IT" sz="2400" b="1" cap="small" dirty="0" smtClean="0">
                <a:solidFill>
                  <a:srgbClr val="C00000"/>
                </a:solidFill>
              </a:rPr>
              <a:t>Conclusioni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87998" y="908720"/>
            <a:ext cx="8351837" cy="53285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+mj-lt"/>
              <a:buAutoNum type="arabicPeriod" startAt="3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Rimane ancora molto da fare, sia per attuare pienamente le riforme, sia per diffondere le migliori pratiche, riducendo i forti divari tutt’ora presenti tra i diversi tribunali; un contributo positivo può derivare da un uso più intenso della tecnologia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+mj-lt"/>
              <a:buAutoNum type="arabicPeriod" startAt="3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Come supervisori abbiamo richiesto alle banche notevoli sforzi per gestire in modo più attivo i crediti deteriorati, ma i progressi in questo senso rischiano di non essere realizzati se permangono difficoltà e lentezze nella gestione delle procedure esecutive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sz="2400" dirty="0">
              <a:solidFill>
                <a:srgbClr val="004D99"/>
              </a:solidFill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36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GRAZIE</a:t>
            </a:r>
            <a:endParaRPr lang="it-IT" sz="36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5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44000" y="72000"/>
            <a:ext cx="88204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b="1" cap="small" dirty="0" smtClean="0">
                <a:solidFill>
                  <a:srgbClr val="C00000"/>
                </a:solidFill>
                <a:latin typeface="+mj-lt"/>
              </a:rPr>
              <a:t>Contenuti</a:t>
            </a:r>
            <a:endParaRPr lang="it-IT" sz="3200" b="1" cap="small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55576" y="1844824"/>
            <a:ext cx="7416824" cy="34778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 algn="just">
              <a:spcBef>
                <a:spcPts val="1800"/>
              </a:spcBef>
              <a:spcAft>
                <a:spcPts val="1800"/>
              </a:spcAft>
              <a:buFontTx/>
              <a:buAutoNum type="arabicPeriod"/>
            </a:pPr>
            <a:r>
              <a:rPr lang="it-IT" sz="3200" b="1" dirty="0">
                <a:solidFill>
                  <a:srgbClr val="1C2D76"/>
                </a:solidFill>
                <a:latin typeface="+mj-lt"/>
                <a:cs typeface="Arial" panose="020B0604020202020204" pitchFamily="34" charset="0"/>
              </a:rPr>
              <a:t>T</a:t>
            </a:r>
            <a:r>
              <a:rPr lang="it-IT" sz="3200" b="1" dirty="0" smtClean="0">
                <a:solidFill>
                  <a:srgbClr val="1C2D76"/>
                </a:solidFill>
                <a:latin typeface="+mj-lt"/>
                <a:cs typeface="Arial" panose="020B0604020202020204" pitchFamily="34" charset="0"/>
              </a:rPr>
              <a:t>empi della giustizia civile e crediti </a:t>
            </a:r>
            <a:r>
              <a:rPr lang="it-IT" sz="3200" b="1" dirty="0">
                <a:solidFill>
                  <a:srgbClr val="1C2D76"/>
                </a:solidFill>
                <a:latin typeface="+mj-lt"/>
                <a:cs typeface="Arial" panose="020B0604020202020204" pitchFamily="34" charset="0"/>
              </a:rPr>
              <a:t>deteriorati </a:t>
            </a:r>
            <a:endParaRPr lang="it-IT" sz="3200" b="1" dirty="0" smtClean="0">
              <a:solidFill>
                <a:srgbClr val="1C2D76"/>
              </a:solidFill>
              <a:latin typeface="+mj-lt"/>
              <a:cs typeface="Arial" panose="020B0604020202020204" pitchFamily="34" charset="0"/>
            </a:endParaRPr>
          </a:p>
          <a:p>
            <a:pPr marL="457200" indent="-457200" algn="just">
              <a:spcBef>
                <a:spcPts val="1800"/>
              </a:spcBef>
              <a:spcAft>
                <a:spcPts val="1800"/>
              </a:spcAft>
              <a:buFontTx/>
              <a:buAutoNum type="arabicPeriod"/>
            </a:pPr>
            <a:r>
              <a:rPr lang="it-IT" sz="3200" b="1" dirty="0" err="1" smtClean="0">
                <a:solidFill>
                  <a:srgbClr val="1C2D76"/>
                </a:solidFill>
                <a:latin typeface="+mj-lt"/>
                <a:cs typeface="Arial" panose="020B0604020202020204" pitchFamily="34" charset="0"/>
              </a:rPr>
              <a:t>Backstop</a:t>
            </a:r>
            <a:r>
              <a:rPr lang="it-IT" sz="3200" b="1" dirty="0" smtClean="0">
                <a:solidFill>
                  <a:srgbClr val="1C2D76"/>
                </a:solidFill>
                <a:latin typeface="+mj-lt"/>
                <a:cs typeface="Arial" panose="020B0604020202020204" pitchFamily="34" charset="0"/>
              </a:rPr>
              <a:t> prudenziale e Addendum SSM</a:t>
            </a:r>
          </a:p>
          <a:p>
            <a:pPr marL="457200" indent="-457200" algn="just">
              <a:spcBef>
                <a:spcPts val="1800"/>
              </a:spcBef>
              <a:spcAft>
                <a:spcPts val="1800"/>
              </a:spcAft>
              <a:buFontTx/>
              <a:buAutoNum type="arabicPeriod"/>
            </a:pPr>
            <a:r>
              <a:rPr lang="it-IT" sz="3200" b="1" dirty="0" smtClean="0">
                <a:solidFill>
                  <a:srgbClr val="1C2D76"/>
                </a:solidFill>
                <a:latin typeface="+mj-lt"/>
                <a:cs typeface="Arial" panose="020B0604020202020204" pitchFamily="34" charset="0"/>
              </a:rPr>
              <a:t>I progressi e le sfide future nel funzionamento della giustizia</a:t>
            </a:r>
          </a:p>
        </p:txBody>
      </p:sp>
      <p:pic>
        <p:nvPicPr>
          <p:cNvPr id="6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18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53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3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  <a:latin typeface="+mj-lt"/>
              </a:rPr>
              <a:t>1.1 </a:t>
            </a:r>
            <a:r>
              <a:rPr lang="it-IT" sz="2400" b="1" cap="small" dirty="0" smtClean="0">
                <a:solidFill>
                  <a:srgbClr val="C00000"/>
                </a:solidFill>
                <a:latin typeface="+mj-lt"/>
              </a:rPr>
              <a:t>Giustizia Civile e Banche</a:t>
            </a:r>
            <a:endParaRPr lang="it-IT" sz="2400" b="1" cap="small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88000" y="756862"/>
            <a:ext cx="8351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L’efficienza della giustizia civile ha un impatto diretto sulle banche e sull’economia nel suo complesso</a:t>
            </a:r>
          </a:p>
        </p:txBody>
      </p:sp>
      <p:sp>
        <p:nvSpPr>
          <p:cNvPr id="9" name="Rettangolo 8"/>
          <p:cNvSpPr/>
          <p:nvPr/>
        </p:nvSpPr>
        <p:spPr>
          <a:xfrm>
            <a:off x="287998" y="1939752"/>
            <a:ext cx="3275889" cy="449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1"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Una giustizia civile non efficiente si traduce in:</a:t>
            </a:r>
          </a:p>
          <a:p>
            <a:pPr marL="285750" lvl="1" indent="-285750">
              <a:spcAft>
                <a:spcPts val="600"/>
              </a:spcAft>
              <a:buClr>
                <a:srgbClr val="004D99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Minori investimenti</a:t>
            </a:r>
          </a:p>
          <a:p>
            <a:pPr marL="285750" lvl="1" indent="-285750">
              <a:spcAft>
                <a:spcPts val="600"/>
              </a:spcAft>
              <a:buClr>
                <a:srgbClr val="004D99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Politiche di offerta del credito più restrittive e tassi d’interesse bancari più elevati</a:t>
            </a:r>
          </a:p>
          <a:p>
            <a:pPr marL="285750" lvl="1" indent="-285750">
              <a:spcAft>
                <a:spcPts val="600"/>
              </a:spcAft>
              <a:buClr>
                <a:srgbClr val="004D99"/>
              </a:buClr>
              <a:buSzPct val="100000"/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Maggior peso dei crediti deteriorati nei bilanci bancari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177B57"/>
              </a:buClr>
              <a:buSzPct val="100000"/>
            </a:pPr>
            <a:endParaRPr lang="en-GB" sz="1400" dirty="0" smtClean="0">
              <a:solidFill>
                <a:srgbClr val="333399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885" y="2492896"/>
            <a:ext cx="5404138" cy="378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63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44000" y="72000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1.2  I </a:t>
            </a:r>
            <a:r>
              <a:rPr lang="it-IT" sz="2400" b="1" cap="small" dirty="0" smtClean="0">
                <a:solidFill>
                  <a:srgbClr val="C00000"/>
                </a:solidFill>
              </a:rPr>
              <a:t>crediti deteriorati in Italia e in Europa  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pic>
        <p:nvPicPr>
          <p:cNvPr id="6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18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57" y="663921"/>
            <a:ext cx="4413250" cy="362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808" y="2474465"/>
            <a:ext cx="4351619" cy="3488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550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31" y="4211181"/>
            <a:ext cx="212420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44000" y="72000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1.3</a:t>
            </a:r>
            <a:r>
              <a:rPr lang="it-IT" sz="2400" b="1" cap="small" dirty="0" smtClean="0">
                <a:solidFill>
                  <a:srgbClr val="C00000"/>
                </a:solidFill>
              </a:rPr>
              <a:t> Crediti deteriorati in Italia: le cause 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pic>
        <p:nvPicPr>
          <p:cNvPr id="6" name="Picture 3" descr="BIeuro_RGB cop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618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480" y="1052736"/>
            <a:ext cx="212420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555747" y="1383159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u="sng" dirty="0" smtClean="0">
                <a:solidFill>
                  <a:srgbClr val="004D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5" action="ppaction://hlinksldjump"/>
              </a:rPr>
              <a:t>Aumento dei flussi di nuovi NPL</a:t>
            </a:r>
            <a:endParaRPr lang="it-IT" i="1" u="sng" dirty="0">
              <a:solidFill>
                <a:srgbClr val="004D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08720"/>
            <a:ext cx="212420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50" y="4541604"/>
            <a:ext cx="212420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asellaDiTesto 16"/>
          <p:cNvSpPr txBox="1"/>
          <p:nvPr/>
        </p:nvSpPr>
        <p:spPr>
          <a:xfrm>
            <a:off x="6426191" y="1244659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5" action="ppaction://hlinksldjump"/>
              </a:rPr>
              <a:t>Difficoltà a ridurre lo stock</a:t>
            </a:r>
            <a:endParaRPr lang="it-IT" i="1" u="sng" dirty="0">
              <a:solidFill>
                <a:srgbClr val="004D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513" y="3749516"/>
            <a:ext cx="212420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asellaDiTesto 18"/>
          <p:cNvSpPr txBox="1"/>
          <p:nvPr/>
        </p:nvSpPr>
        <p:spPr>
          <a:xfrm>
            <a:off x="1362372" y="501052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6" action="ppaction://hlinksldjump"/>
              </a:rPr>
              <a:t>Scarsa efficienza delle banche</a:t>
            </a:r>
            <a:endParaRPr lang="it-IT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828520" y="4079939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5" action="ppaction://hlinksldjump"/>
              </a:rPr>
              <a:t>Tempi lunghi della </a:t>
            </a:r>
            <a:r>
              <a:rPr lang="it-IT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5" action="ppaction://hlinksldjump"/>
              </a:rPr>
              <a:t>giustizia civile</a:t>
            </a:r>
            <a:endParaRPr lang="it-IT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4" name="Ovale 3"/>
          <p:cNvSpPr/>
          <p:nvPr/>
        </p:nvSpPr>
        <p:spPr bwMode="auto">
          <a:xfrm>
            <a:off x="5364088" y="3356992"/>
            <a:ext cx="2592288" cy="244827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3491880" y="4413857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7" action="ppaction://hlinksldjump"/>
              </a:rPr>
              <a:t>Scarso sviluppo del mercato secondario</a:t>
            </a:r>
            <a:endParaRPr lang="it-IT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cxnSp>
        <p:nvCxnSpPr>
          <p:cNvPr id="9" name="Connettore 2 8"/>
          <p:cNvCxnSpPr/>
          <p:nvPr/>
        </p:nvCxnSpPr>
        <p:spPr>
          <a:xfrm flipH="1">
            <a:off x="2699792" y="2306489"/>
            <a:ext cx="2930721" cy="177345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>
            <a:off x="4771832" y="2888940"/>
            <a:ext cx="1184512" cy="104411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7020272" y="2826867"/>
            <a:ext cx="0" cy="84961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8" y="2244272"/>
            <a:ext cx="2124207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ttore 2 11"/>
          <p:cNvCxnSpPr/>
          <p:nvPr/>
        </p:nvCxnSpPr>
        <p:spPr>
          <a:xfrm flipH="1">
            <a:off x="1835696" y="1700808"/>
            <a:ext cx="326057" cy="28803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494371" y="267433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hlinkClick r:id="rId6" action="ppaction://hlinksldjump"/>
              </a:rPr>
              <a:t>Doppia recessione dell’economia</a:t>
            </a:r>
            <a:endParaRPr lang="it-IT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359" y="3567851"/>
            <a:ext cx="3756478" cy="280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13" y="3646771"/>
            <a:ext cx="3756478" cy="280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6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1.5 </a:t>
            </a:r>
            <a:r>
              <a:rPr lang="it-IT" sz="2400" b="1" cap="small" dirty="0" smtClean="0">
                <a:solidFill>
                  <a:srgbClr val="C00000"/>
                </a:solidFill>
              </a:rPr>
              <a:t>Crediti deteriorati e giustizia civile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88000" y="756862"/>
            <a:ext cx="8351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«contano» i tempi di recupero? </a:t>
            </a:r>
            <a:endParaRPr lang="it-IT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3608" y="1715533"/>
            <a:ext cx="6678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1C2D76"/>
                </a:solidFill>
              </a:rPr>
              <a:t>Se i tempi di recupero diminuissero da 5 a 2 anni, a parità di altre condizioni…</a:t>
            </a:r>
            <a:endParaRPr lang="it-IT" sz="2400" b="1" dirty="0">
              <a:solidFill>
                <a:srgbClr val="1C2D76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291465" y="4368426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I </a:t>
            </a:r>
            <a:r>
              <a:rPr lang="it-IT" sz="2400" b="1" i="1" dirty="0">
                <a:solidFill>
                  <a:srgbClr val="0000FF"/>
                </a:solidFill>
                <a:cs typeface="Arial" panose="020B0604020202020204" pitchFamily="34" charset="0"/>
              </a:rPr>
              <a:t>prezzi di cessione aumenterebbero di </a:t>
            </a:r>
            <a:r>
              <a:rPr lang="it-IT" sz="2400" b="1" i="1" dirty="0" smtClean="0">
                <a:solidFill>
                  <a:srgbClr val="0000FF"/>
                </a:solidFill>
                <a:cs typeface="Arial" panose="020B0604020202020204" pitchFamily="34" charset="0"/>
              </a:rPr>
              <a:t>circa l’85%</a:t>
            </a:r>
            <a:endParaRPr lang="it-IT" sz="2400" b="1" i="1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flipH="1">
            <a:off x="2339752" y="2852936"/>
            <a:ext cx="86409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5076056" y="2852936"/>
            <a:ext cx="86409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932320" y="4183761"/>
            <a:ext cx="2847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>
                <a:solidFill>
                  <a:srgbClr val="0000FF"/>
                </a:solidFill>
              </a:rPr>
              <a:t>L’incidenza delle sofferenze sui bilanci diminuirebbe del 50%</a:t>
            </a:r>
            <a:endParaRPr lang="it-IT" sz="2400" b="1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4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7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2.1 </a:t>
            </a:r>
            <a:r>
              <a:rPr lang="it-IT" sz="2400" b="1" cap="small" dirty="0">
                <a:solidFill>
                  <a:srgbClr val="C00000"/>
                </a:solidFill>
              </a:rPr>
              <a:t>Addendum BCE </a:t>
            </a:r>
            <a:r>
              <a:rPr lang="it-IT" sz="2400" b="1" cap="small" dirty="0" smtClean="0">
                <a:solidFill>
                  <a:srgbClr val="C00000"/>
                </a:solidFill>
              </a:rPr>
              <a:t>e </a:t>
            </a:r>
            <a:r>
              <a:rPr lang="it-IT" sz="2400" b="1" cap="small" dirty="0" err="1" smtClean="0">
                <a:solidFill>
                  <a:srgbClr val="C00000"/>
                </a:solidFill>
              </a:rPr>
              <a:t>Backstop</a:t>
            </a:r>
            <a:r>
              <a:rPr lang="it-IT" sz="2400" b="1" cap="small" dirty="0" smtClean="0">
                <a:solidFill>
                  <a:srgbClr val="C00000"/>
                </a:solidFill>
              </a:rPr>
              <a:t> Prudenziale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88000" y="764704"/>
            <a:ext cx="8351837" cy="4968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Le due recenti misure europee per evitare l’accumularsi nel tempo di elevati stock di NPL netti: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sz="2400" dirty="0">
              <a:solidFill>
                <a:srgbClr val="004D99"/>
              </a:solidFill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sz="2400" dirty="0" smtClean="0">
              <a:solidFill>
                <a:srgbClr val="004D99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 smtClean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en-GB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flipH="1">
            <a:off x="2843808" y="1628800"/>
            <a:ext cx="86409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452669" y="2187285"/>
            <a:ext cx="3600400" cy="2436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  <a:cs typeface="Arial" panose="020B0604020202020204" pitchFamily="34" charset="0"/>
              </a:rPr>
              <a:t>L’Addendum alle Linee guida per la gestione dei crediti deteriorati </a:t>
            </a:r>
            <a:r>
              <a:rPr lang="it-IT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dell’SSM</a:t>
            </a:r>
            <a:endParaRPr lang="it-IT" sz="2400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10" name="Ovale 9"/>
          <p:cNvSpPr/>
          <p:nvPr/>
        </p:nvSpPr>
        <p:spPr>
          <a:xfrm>
            <a:off x="4754537" y="2187285"/>
            <a:ext cx="3600400" cy="2436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ttore 2 10"/>
          <p:cNvCxnSpPr/>
          <p:nvPr/>
        </p:nvCxnSpPr>
        <p:spPr>
          <a:xfrm>
            <a:off x="5076056" y="1628800"/>
            <a:ext cx="864096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5303904" y="2620675"/>
            <a:ext cx="2501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dirty="0" smtClean="0">
                <a:solidFill>
                  <a:schemeClr val="bg1"/>
                </a:solidFill>
                <a:cs typeface="Arial" panose="020B0604020202020204" pitchFamily="34" charset="0"/>
              </a:rPr>
              <a:t>Il Regolamento UE noto </a:t>
            </a:r>
            <a:r>
              <a:rPr lang="it-IT" sz="2400" dirty="0">
                <a:solidFill>
                  <a:schemeClr val="bg1"/>
                </a:solidFill>
                <a:cs typeface="Arial" panose="020B0604020202020204" pitchFamily="34" charset="0"/>
              </a:rPr>
              <a:t>come </a:t>
            </a:r>
            <a:r>
              <a:rPr lang="it-IT" sz="2400" dirty="0" err="1">
                <a:solidFill>
                  <a:schemeClr val="bg1"/>
                </a:solidFill>
                <a:cs typeface="Arial" panose="020B0604020202020204" pitchFamily="34" charset="0"/>
              </a:rPr>
              <a:t>Backstop</a:t>
            </a:r>
            <a:r>
              <a:rPr lang="it-IT" sz="2400" dirty="0">
                <a:solidFill>
                  <a:schemeClr val="bg1"/>
                </a:solidFill>
                <a:cs typeface="Arial" panose="020B0604020202020204" pitchFamily="34" charset="0"/>
              </a:rPr>
              <a:t> prudenziale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8000" y="4750345"/>
            <a:ext cx="8532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dirty="0">
                <a:solidFill>
                  <a:srgbClr val="1C2D76"/>
                </a:solidFill>
                <a:cs typeface="Arial" panose="020B0604020202020204" pitchFamily="34" charset="0"/>
              </a:rPr>
              <a:t>Le due misure presentano numerose differenze, ma entrambe richiedono alle banche di raggiungere determinati livelli minimi di copertura (ai fini prudenziali) 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in </a:t>
            </a:r>
            <a:r>
              <a:rPr lang="it-IT" sz="2400" dirty="0">
                <a:solidFill>
                  <a:srgbClr val="1C2D76"/>
                </a:solidFill>
                <a:cs typeface="Arial" panose="020B0604020202020204" pitchFamily="34" charset="0"/>
              </a:rPr>
              <a:t>base 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agli </a:t>
            </a:r>
            <a:r>
              <a:rPr lang="it-IT" sz="2400" dirty="0">
                <a:solidFill>
                  <a:srgbClr val="1C2D76"/>
                </a:solidFill>
                <a:cs typeface="Arial" panose="020B0604020202020204" pitchFamily="34" charset="0"/>
              </a:rPr>
              <a:t>anni trascorsi dalla classificazione a NPL</a:t>
            </a:r>
          </a:p>
        </p:txBody>
      </p:sp>
    </p:spTree>
    <p:extLst>
      <p:ext uri="{BB962C8B-B14F-4D97-AF65-F5344CB8AC3E}">
        <p14:creationId xmlns:p14="http://schemas.microsoft.com/office/powerpoint/2010/main" val="4749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8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2.2 </a:t>
            </a:r>
            <a:r>
              <a:rPr lang="it-IT" sz="2400" b="1" cap="small" dirty="0">
                <a:solidFill>
                  <a:srgbClr val="C00000"/>
                </a:solidFill>
              </a:rPr>
              <a:t>Addendum BCE </a:t>
            </a:r>
            <a:r>
              <a:rPr lang="it-IT" sz="2400" b="1" cap="small" dirty="0" smtClean="0">
                <a:solidFill>
                  <a:srgbClr val="C00000"/>
                </a:solidFill>
              </a:rPr>
              <a:t>e </a:t>
            </a:r>
            <a:r>
              <a:rPr lang="it-IT" sz="2400" b="1" cap="small" dirty="0" err="1" smtClean="0">
                <a:solidFill>
                  <a:srgbClr val="C00000"/>
                </a:solidFill>
              </a:rPr>
              <a:t>Backstop</a:t>
            </a:r>
            <a:r>
              <a:rPr lang="it-IT" sz="2400" b="1" cap="small" dirty="0" smtClean="0">
                <a:solidFill>
                  <a:srgbClr val="C00000"/>
                </a:solidFill>
              </a:rPr>
              <a:t> Prudenziale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288000" y="587191"/>
            <a:ext cx="8351837" cy="18722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In sintesi, ai fini prudenziali, il valore di bilancio dei crediti deteriorati non rispecchierà più il loro presunto valore di realizzo, che sappiamo possa essere positivo anche dopo molti anni dalla classificazione a deteriorato.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000" dirty="0" smtClean="0">
                <a:solidFill>
                  <a:srgbClr val="1C2D76"/>
                </a:solidFill>
                <a:cs typeface="Arial" panose="020B0604020202020204" pitchFamily="34" charset="0"/>
              </a:rPr>
              <a:t>Esso seguirà invece un ben preciso «calendario» imposto dalle regole o dal supervisore</a:t>
            </a:r>
            <a:endParaRPr lang="it-IT" sz="2000" dirty="0">
              <a:solidFill>
                <a:srgbClr val="1C2D76"/>
              </a:solidFill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 smtClean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en-GB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88000" y="2132856"/>
            <a:ext cx="835183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Profilo temporale delle rettifiche 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it-IT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endParaRPr lang="en-GB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85" y="2455487"/>
            <a:ext cx="7942347" cy="399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e 1"/>
          <p:cNvSpPr/>
          <p:nvPr/>
        </p:nvSpPr>
        <p:spPr>
          <a:xfrm>
            <a:off x="6012160" y="4439226"/>
            <a:ext cx="576064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egnaposto numero diapositiva 6"/>
          <p:cNvSpPr txBox="1">
            <a:spLocks/>
          </p:cNvSpPr>
          <p:nvPr/>
        </p:nvSpPr>
        <p:spPr>
          <a:xfrm>
            <a:off x="3563888" y="64482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fld id="{724824EA-E26F-4649-9F35-0868EEE0E73B}" type="slidenum">
              <a:rPr lang="en-US" sz="1400" b="1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pPr algn="ctr"/>
              <a:t>9</a:t>
            </a:fld>
            <a:endParaRPr lang="en-US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137551" y="173005"/>
            <a:ext cx="88204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b="1" dirty="0" smtClean="0">
                <a:solidFill>
                  <a:srgbClr val="C00000"/>
                </a:solidFill>
              </a:rPr>
              <a:t>1.3 </a:t>
            </a:r>
            <a:r>
              <a:rPr lang="it-IT" sz="2400" b="1" cap="small" dirty="0" smtClean="0">
                <a:solidFill>
                  <a:srgbClr val="C00000"/>
                </a:solidFill>
              </a:rPr>
              <a:t>Il funzionamento della Giustizia</a:t>
            </a:r>
            <a:endParaRPr lang="it-IT" sz="2400" b="1" cap="small" dirty="0">
              <a:solidFill>
                <a:srgbClr val="C00000"/>
              </a:solidFill>
            </a:endParaRPr>
          </a:p>
        </p:txBody>
      </p:sp>
      <p:sp>
        <p:nvSpPr>
          <p:cNvPr id="36" name="Line 2"/>
          <p:cNvSpPr>
            <a:spLocks noChangeShapeType="1"/>
          </p:cNvSpPr>
          <p:nvPr/>
        </p:nvSpPr>
        <p:spPr bwMode="auto">
          <a:xfrm flipV="1">
            <a:off x="288000" y="548680"/>
            <a:ext cx="8351837" cy="0"/>
          </a:xfrm>
          <a:prstGeom prst="line">
            <a:avLst/>
          </a:prstGeom>
          <a:noFill/>
          <a:ln w="15875">
            <a:solidFill>
              <a:srgbClr val="004D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7" name="Picture 3" descr="BIeuro_RGB cop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633" y="72000"/>
            <a:ext cx="1836204" cy="42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137551" y="634669"/>
            <a:ext cx="9006449" cy="5813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  <a:buFont typeface="Arial"/>
              <a:buChar char="•"/>
            </a:pPr>
            <a:endParaRPr lang="it-IT" dirty="0" smtClean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Clr>
                <a:srgbClr val="004D99"/>
              </a:buClr>
              <a:buSzPct val="100000"/>
            </a:pP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L’andamento nel tempo dei </a:t>
            </a:r>
            <a:r>
              <a:rPr lang="it-IT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flussi in ingresso </a:t>
            </a:r>
            <a:r>
              <a:rPr lang="it-IT" sz="2400" dirty="0" smtClean="0">
                <a:solidFill>
                  <a:srgbClr val="1C2D76"/>
                </a:solidFill>
                <a:cs typeface="Arial" panose="020B0604020202020204" pitchFamily="34" charset="0"/>
              </a:rPr>
              <a:t>delle procedure esecutive immobiliari e dei fallimenti è influenzato dal ciclo economico</a:t>
            </a:r>
            <a:endParaRPr lang="en-GB" sz="2400" dirty="0" smtClean="0">
              <a:solidFill>
                <a:srgbClr val="1C2D76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08266" y="6171252"/>
            <a:ext cx="4271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4D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Fonte: Ministero della </a:t>
            </a:r>
            <a:r>
              <a:rPr lang="it-IT" sz="1200" dirty="0" smtClean="0">
                <a:solidFill>
                  <a:srgbClr val="004D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Giustizia, Centrale dei Rischi, Istat</a:t>
            </a:r>
            <a:endParaRPr lang="it-IT" sz="1200" dirty="0">
              <a:solidFill>
                <a:srgbClr val="004D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34141" y="2346261"/>
            <a:ext cx="412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4D99"/>
                </a:solidFill>
                <a:cs typeface="Arial" panose="020B0604020202020204" pitchFamily="34" charset="0"/>
              </a:rPr>
              <a:t>Esecuzioni immobiliari, crediti deteriorati e ciclo economico</a:t>
            </a:r>
            <a:endParaRPr lang="it-IT" b="1" dirty="0">
              <a:solidFill>
                <a:srgbClr val="004D99"/>
              </a:solidFill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672105" y="2346261"/>
            <a:ext cx="4126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4D99"/>
                </a:solidFill>
                <a:cs typeface="Arial" panose="020B0604020202020204" pitchFamily="34" charset="0"/>
              </a:rPr>
              <a:t>Fallimenti, crediti </a:t>
            </a:r>
            <a:r>
              <a:rPr lang="it-IT" b="1" dirty="0">
                <a:solidFill>
                  <a:srgbClr val="004D99"/>
                </a:solidFill>
                <a:cs typeface="Arial" panose="020B0604020202020204" pitchFamily="34" charset="0"/>
              </a:rPr>
              <a:t>deteriorati e ciclo economico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41" y="2931036"/>
            <a:ext cx="4122678" cy="295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678" y="2931036"/>
            <a:ext cx="4126537" cy="295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09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20FE138042BDF46A98259E2322975A1" ma:contentTypeVersion="1" ma:contentTypeDescription="Creare un nuovo documento." ma:contentTypeScope="" ma:versionID="3c9a6e0d53fdf239089624dff2fdd696">
  <xsd:schema xmlns:xsd="http://www.w3.org/2001/XMLSchema" xmlns:xs="http://www.w3.org/2001/XMLSchema" xmlns:p="http://schemas.microsoft.com/office/2006/metadata/properties" xmlns:ns2="81b4ede6-0a86-4a30-bd3e-36d854ffd457" targetNamespace="http://schemas.microsoft.com/office/2006/metadata/properties" ma:root="true" ma:fieldsID="8d53ab1b62983d0832838827c8b8f346" ns2:_="">
    <xsd:import namespace="81b4ede6-0a86-4a30-bd3e-36d854ffd457"/>
    <xsd:element name="properties">
      <xsd:complexType>
        <xsd:sequence>
          <xsd:element name="documentManagement">
            <xsd:complexType>
              <xsd:all>
                <xsd:element ref="ns2:Prodotta_x0020_d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4ede6-0a86-4a30-bd3e-36d854ffd457" elementFormDefault="qualified">
    <xsd:import namespace="http://schemas.microsoft.com/office/2006/documentManagement/types"/>
    <xsd:import namespace="http://schemas.microsoft.com/office/infopath/2007/PartnerControls"/>
    <xsd:element name="Prodotta_x0020_da" ma:index="8" nillable="true" ma:displayName="Prodotta da" ma:internalName="Prodotta_x0020_da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dotta_x0020_da xmlns="81b4ede6-0a86-4a30-bd3e-36d854ffd457" xsi:nil="true"/>
  </documentManagement>
</p:properties>
</file>

<file path=customXml/itemProps1.xml><?xml version="1.0" encoding="utf-8"?>
<ds:datastoreItem xmlns:ds="http://schemas.openxmlformats.org/officeDocument/2006/customXml" ds:itemID="{669C245A-3FD7-4F54-B0D6-44AD6BB20A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D043C8-8D57-426A-AE45-A0C82B9836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b4ede6-0a86-4a30-bd3e-36d854ffd4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E43FC4-2B28-484E-B5F9-D394F9E1227B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81b4ede6-0a86-4a30-bd3e-36d854ffd457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11690</TotalTime>
  <Words>953</Words>
  <Application>Microsoft Office PowerPoint</Application>
  <PresentationFormat>Presentazione su schermo (4:3)</PresentationFormat>
  <Paragraphs>110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Banca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COSTANTINI FEDERICA</dc:creator>
  <cp:lastModifiedBy>Banca d'italia</cp:lastModifiedBy>
  <cp:revision>1467</cp:revision>
  <cp:lastPrinted>2019-06-18T12:25:08Z</cp:lastPrinted>
  <dcterms:created xsi:type="dcterms:W3CDTF">2014-06-04T07:10:15Z</dcterms:created>
  <dcterms:modified xsi:type="dcterms:W3CDTF">2019-06-21T16:23:16Z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0x010100C20FE138042BDF46A98259E2322975A1</vt:lpwstr>
  </property>
</Properties>
</file>