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ECE0558-0C88-454B-985E-97974ECCC76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327997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CE0558-0C88-454B-985E-97974ECCC76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100473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CE0558-0C88-454B-985E-97974ECCC76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230075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CE0558-0C88-454B-985E-97974ECCC76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270973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ECE0558-0C88-454B-985E-97974ECCC76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280675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ECE0558-0C88-454B-985E-97974ECCC76C}" type="datetimeFigureOut">
              <a:rPr lang="it-IT" smtClean="0"/>
              <a:t>21/06/2019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12965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ECE0558-0C88-454B-985E-97974ECCC76C}" type="datetimeFigureOut">
              <a:rPr lang="it-IT" smtClean="0"/>
              <a:t>21/06/2019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27293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ECE0558-0C88-454B-985E-97974ECCC76C}" type="datetimeFigureOut">
              <a:rPr lang="it-IT" smtClean="0"/>
              <a:t>21/06/2019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168832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ECE0558-0C88-454B-985E-97974ECCC76C}" type="datetimeFigureOut">
              <a:rPr lang="it-IT" smtClean="0"/>
              <a:t>21/06/2019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19650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ECE0558-0C88-454B-985E-97974ECCC76C}" type="datetimeFigureOut">
              <a:rPr lang="it-IT" smtClean="0"/>
              <a:t>21/06/2019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100106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ECE0558-0C88-454B-985E-97974ECCC76C}" type="datetimeFigureOut">
              <a:rPr lang="it-IT" smtClean="0"/>
              <a:t>21/06/2019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AB7045-3384-48DF-8DDA-9B54085FD439}" type="slidenum">
              <a:rPr lang="it-IT" smtClean="0"/>
              <a:t>‹N›</a:t>
            </a:fld>
            <a:endParaRPr lang="it-IT"/>
          </a:p>
        </p:txBody>
      </p:sp>
    </p:spTree>
    <p:extLst>
      <p:ext uri="{BB962C8B-B14F-4D97-AF65-F5344CB8AC3E}">
        <p14:creationId xmlns:p14="http://schemas.microsoft.com/office/powerpoint/2010/main" val="7857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E0558-0C88-454B-985E-97974ECCC76C}" type="datetimeFigureOut">
              <a:rPr lang="it-IT" smtClean="0"/>
              <a:t>21/06/2019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B7045-3384-48DF-8DDA-9B54085FD439}" type="slidenum">
              <a:rPr lang="it-IT" smtClean="0"/>
              <a:t>‹N›</a:t>
            </a:fld>
            <a:endParaRPr lang="it-IT"/>
          </a:p>
        </p:txBody>
      </p:sp>
    </p:spTree>
    <p:extLst>
      <p:ext uri="{BB962C8B-B14F-4D97-AF65-F5344CB8AC3E}">
        <p14:creationId xmlns:p14="http://schemas.microsoft.com/office/powerpoint/2010/main" val="52341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offertapvp.dgsia@giustiziacert.i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64529" y="2707105"/>
            <a:ext cx="10262937" cy="3585410"/>
          </a:xfrm>
          <a:solidFill>
            <a:schemeClr val="accent2">
              <a:lumMod val="75000"/>
            </a:schemeClr>
          </a:solidFill>
          <a:ln>
            <a:solidFill>
              <a:srgbClr val="C00000"/>
            </a:solidFill>
          </a:ln>
        </p:spPr>
        <p:txBody>
          <a:bodyPr anchor="ctr">
            <a:noAutofit/>
          </a:bodyPr>
          <a:lstStyle/>
          <a:p>
            <a:pPr algn="ctr"/>
            <a:r>
              <a:rPr lang="it-IT" sz="9600" b="1" dirty="0" smtClean="0"/>
              <a:t>L’offerta di acquisto:</a:t>
            </a:r>
            <a:br>
              <a:rPr lang="it-IT" sz="9600" b="1" dirty="0" smtClean="0"/>
            </a:br>
            <a:r>
              <a:rPr lang="it-IT" sz="9600" b="1" dirty="0" smtClean="0"/>
              <a:t>chi l’ha vista?</a:t>
            </a:r>
            <a:endParaRPr lang="it-IT" sz="9600" b="1" dirty="0"/>
          </a:p>
        </p:txBody>
      </p:sp>
      <p:pic>
        <p:nvPicPr>
          <p:cNvPr id="4" name="Immagine 3"/>
          <p:cNvPicPr>
            <a:picLocks noChangeAspect="1"/>
          </p:cNvPicPr>
          <p:nvPr/>
        </p:nvPicPr>
        <p:blipFill>
          <a:blip r:embed="rId2"/>
          <a:stretch>
            <a:fillRect/>
          </a:stretch>
        </p:blipFill>
        <p:spPr>
          <a:xfrm>
            <a:off x="2660638" y="48126"/>
            <a:ext cx="6870717" cy="2550694"/>
          </a:xfrm>
          <a:prstGeom prst="rect">
            <a:avLst/>
          </a:prstGeom>
        </p:spPr>
      </p:pic>
    </p:spTree>
    <p:extLst>
      <p:ext uri="{BB962C8B-B14F-4D97-AF65-F5344CB8AC3E}">
        <p14:creationId xmlns:p14="http://schemas.microsoft.com/office/powerpoint/2010/main" val="289950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smtClean="0"/>
              <a:t>La decisione del tribunale</a:t>
            </a:r>
            <a:endParaRPr lang="it-IT"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a:bodyPr>
          <a:lstStyle/>
          <a:p>
            <a:r>
              <a:rPr lang="it-IT" dirty="0">
                <a:solidFill>
                  <a:schemeClr val="tx1"/>
                </a:solidFill>
              </a:rPr>
              <a:t>Sulla scorta di questi elementi documentali </a:t>
            </a:r>
            <a:r>
              <a:rPr lang="it-IT" dirty="0" smtClean="0">
                <a:solidFill>
                  <a:schemeClr val="tx1"/>
                </a:solidFill>
              </a:rPr>
              <a:t>il Tribunale ha ritenuto di acquisire informazioni ex art. 213 </a:t>
            </a:r>
            <a:r>
              <a:rPr lang="it-IT" dirty="0" err="1" smtClean="0">
                <a:solidFill>
                  <a:schemeClr val="tx1"/>
                </a:solidFill>
              </a:rPr>
              <a:t>c.p.c.</a:t>
            </a:r>
            <a:r>
              <a:rPr lang="it-IT" dirty="0" smtClean="0">
                <a:solidFill>
                  <a:schemeClr val="tx1"/>
                </a:solidFill>
              </a:rPr>
              <a:t> presso </a:t>
            </a:r>
            <a:r>
              <a:rPr lang="it-IT" dirty="0">
                <a:solidFill>
                  <a:schemeClr val="tx1"/>
                </a:solidFill>
              </a:rPr>
              <a:t>il Ministero della Giustizia, (cui è materialmente pervenuta l'offerta di acquisto) Direzione Generale per i Sistemi Informativi </a:t>
            </a:r>
            <a:r>
              <a:rPr lang="it-IT" dirty="0" smtClean="0">
                <a:solidFill>
                  <a:schemeClr val="tx1"/>
                </a:solidFill>
              </a:rPr>
              <a:t>Automatizzati relative a:</a:t>
            </a:r>
          </a:p>
          <a:p>
            <a:pPr marL="342900" indent="-342900">
              <a:buFont typeface="Wingdings" panose="05000000000000000000" pitchFamily="2" charset="2"/>
              <a:buChar char="q"/>
            </a:pPr>
            <a:r>
              <a:rPr lang="it-IT" dirty="0">
                <a:solidFill>
                  <a:schemeClr val="tx1"/>
                </a:solidFill>
              </a:rPr>
              <a:t>I</a:t>
            </a:r>
            <a:r>
              <a:rPr lang="it-IT" dirty="0" smtClean="0">
                <a:solidFill>
                  <a:schemeClr val="tx1"/>
                </a:solidFill>
              </a:rPr>
              <a:t>l </a:t>
            </a:r>
            <a:r>
              <a:rPr lang="it-IT" dirty="0">
                <a:solidFill>
                  <a:schemeClr val="tx1"/>
                </a:solidFill>
              </a:rPr>
              <a:t>contenuto del messaggio inviato </a:t>
            </a:r>
            <a:r>
              <a:rPr lang="it-IT" dirty="0" smtClean="0">
                <a:solidFill>
                  <a:schemeClr val="tx1"/>
                </a:solidFill>
              </a:rPr>
              <a:t>dall'offerente;</a:t>
            </a:r>
          </a:p>
          <a:p>
            <a:pPr marL="342900" indent="-342900">
              <a:buFont typeface="Wingdings" panose="05000000000000000000" pitchFamily="2" charset="2"/>
              <a:buChar char="q"/>
            </a:pPr>
            <a:r>
              <a:rPr lang="it-IT" dirty="0" smtClean="0">
                <a:solidFill>
                  <a:schemeClr val="tx1"/>
                </a:solidFill>
              </a:rPr>
              <a:t>Gli allegati </a:t>
            </a:r>
            <a:r>
              <a:rPr lang="it-IT" dirty="0">
                <a:solidFill>
                  <a:schemeClr val="tx1"/>
                </a:solidFill>
              </a:rPr>
              <a:t>in esso </a:t>
            </a:r>
            <a:r>
              <a:rPr lang="it-IT" dirty="0" smtClean="0">
                <a:solidFill>
                  <a:schemeClr val="tx1"/>
                </a:solidFill>
              </a:rPr>
              <a:t>presenti;</a:t>
            </a:r>
          </a:p>
          <a:p>
            <a:pPr marL="342900" indent="-342900">
              <a:buFont typeface="Wingdings" panose="05000000000000000000" pitchFamily="2" charset="2"/>
              <a:buChar char="q"/>
            </a:pPr>
            <a:r>
              <a:rPr lang="it-IT" dirty="0" smtClean="0">
                <a:solidFill>
                  <a:schemeClr val="tx1"/>
                </a:solidFill>
              </a:rPr>
              <a:t>Il documento </a:t>
            </a:r>
            <a:r>
              <a:rPr lang="it-IT" dirty="0">
                <a:solidFill>
                  <a:schemeClr val="tx1"/>
                </a:solidFill>
              </a:rPr>
              <a:t>testuale di cui all'art. 14, comma terzo, dm </a:t>
            </a:r>
            <a:r>
              <a:rPr lang="it-IT" dirty="0" smtClean="0">
                <a:solidFill>
                  <a:schemeClr val="tx1"/>
                </a:solidFill>
              </a:rPr>
              <a:t>32/2015 (offerta decriptata priva dei dati identificativi dell’offerente).</a:t>
            </a: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395990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smtClean="0"/>
              <a:t>Il perché della richiesta</a:t>
            </a:r>
            <a:endParaRPr lang="it-IT"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fontScale="92500" lnSpcReduction="10000"/>
          </a:bodyPr>
          <a:lstStyle/>
          <a:p>
            <a:r>
              <a:rPr lang="it-IT" dirty="0" smtClean="0">
                <a:solidFill>
                  <a:schemeClr val="tx1"/>
                </a:solidFill>
              </a:rPr>
              <a:t>La richiesta i è imposta perché (e quindi la motivazione del provvedimento è stata):</a:t>
            </a:r>
          </a:p>
          <a:p>
            <a:r>
              <a:rPr lang="it-IT" dirty="0" smtClean="0">
                <a:solidFill>
                  <a:schemeClr val="tx1"/>
                </a:solidFill>
              </a:rPr>
              <a:t>1). non </a:t>
            </a:r>
            <a:r>
              <a:rPr lang="it-IT" dirty="0">
                <a:solidFill>
                  <a:schemeClr val="tx1"/>
                </a:solidFill>
              </a:rPr>
              <a:t>risultano malfunzionamenti programmati del dominio giustizia comunicati ai gestori della vendita, e da questi resi pubblici ai sensi dell'art. 15, comma primo, del citato dm 32/2015</a:t>
            </a:r>
            <a:r>
              <a:rPr lang="it-IT" dirty="0" smtClean="0">
                <a:solidFill>
                  <a:schemeClr val="tx1"/>
                </a:solidFill>
              </a:rPr>
              <a:t>;</a:t>
            </a:r>
          </a:p>
          <a:p>
            <a:r>
              <a:rPr lang="it-IT" dirty="0" smtClean="0">
                <a:solidFill>
                  <a:schemeClr val="tx1"/>
                </a:solidFill>
              </a:rPr>
              <a:t>2) Se vi fossero stati malfunzionamenti </a:t>
            </a:r>
            <a:r>
              <a:rPr lang="it-IT" dirty="0">
                <a:solidFill>
                  <a:schemeClr val="tx1"/>
                </a:solidFill>
              </a:rPr>
              <a:t>non programmati l'offerta si intende depositata, ai sensi del successivo comma secondo del predetto art. 15, nel momento in cui viene generata la ricevuta di accettazione da parte del gestore di posta elettronica certificata del mittente </a:t>
            </a:r>
            <a:r>
              <a:rPr lang="it-IT" dirty="0" smtClean="0">
                <a:solidFill>
                  <a:schemeClr val="tx1"/>
                </a:solidFill>
              </a:rPr>
              <a:t>(nel caso di specie risultava generata, </a:t>
            </a:r>
            <a:r>
              <a:rPr lang="it-IT" dirty="0">
                <a:solidFill>
                  <a:schemeClr val="tx1"/>
                </a:solidFill>
              </a:rPr>
              <a:t>da parte del Gestore di posta elettronica certificata del Ministero, la ricevuta completa di avvenuta consegna del messaggio </a:t>
            </a:r>
            <a:r>
              <a:rPr lang="it-IT" dirty="0" err="1">
                <a:solidFill>
                  <a:schemeClr val="tx1"/>
                </a:solidFill>
              </a:rPr>
              <a:t>pec</a:t>
            </a:r>
            <a:r>
              <a:rPr lang="it-IT" dirty="0">
                <a:solidFill>
                  <a:schemeClr val="tx1"/>
                </a:solidFill>
              </a:rPr>
              <a:t> contenente l'offerta);</a:t>
            </a:r>
          </a:p>
          <a:p>
            <a:r>
              <a:rPr lang="it-IT" dirty="0" smtClean="0">
                <a:solidFill>
                  <a:schemeClr val="tx1"/>
                </a:solidFill>
              </a:rPr>
              <a:t>3) indipendentemente </a:t>
            </a:r>
            <a:r>
              <a:rPr lang="it-IT" dirty="0">
                <a:solidFill>
                  <a:schemeClr val="tx1"/>
                </a:solidFill>
              </a:rPr>
              <a:t>dal buon esito della procedura di invio dell'offerta osservata dall'offerente (e sulla quale occorrerà interrogarsi ove il ministero rappresenti di non aver ricevuto alcuna offerta di acquisto, per accertare in quale in quale momento procedimentale l'iter si sia, per così dire, "inceppato") è necessario esaminare materialmente il contenuto dell'offerta ai fini della delibazione di ammissibilità della stessa ai sensi dell'art. 571 </a:t>
            </a:r>
            <a:r>
              <a:rPr lang="it-IT" dirty="0" err="1">
                <a:solidFill>
                  <a:schemeClr val="tx1"/>
                </a:solidFill>
              </a:rPr>
              <a:t>c.p.c.</a:t>
            </a:r>
            <a:endParaRPr lang="it-IT" dirty="0">
              <a:solidFill>
                <a:schemeClr val="tx1"/>
              </a:solidFill>
            </a:endParaRPr>
          </a:p>
          <a:p>
            <a:endParaRPr lang="it-IT" dirty="0"/>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367732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528011"/>
            <a:ext cx="10515600" cy="3128210"/>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it-IT" sz="9600" dirty="0"/>
              <a:t>La </a:t>
            </a:r>
            <a:r>
              <a:rPr lang="it-IT" sz="9600" dirty="0" smtClean="0"/>
              <a:t>risposta del ministero</a:t>
            </a:r>
            <a:endParaRPr lang="it-IT" sz="9600" dirty="0"/>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98867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xmlns="" id="{6C6D626A-D3B7-46A2-8E5D-A27355410972}"/>
              </a:ext>
            </a:extLst>
          </p:cNvPr>
          <p:cNvSpPr>
            <a:spLocks noGrp="1"/>
          </p:cNvSpPr>
          <p:nvPr>
            <p:ph type="ftr" sz="quarter" idx="11"/>
          </p:nvPr>
        </p:nvSpPr>
        <p:spPr/>
        <p:txBody>
          <a:bodyPr/>
          <a:lstStyle/>
          <a:p>
            <a:r>
              <a:rPr lang="it-IT"/>
              <a:t>Rinaldo d'Alonzo</a:t>
            </a:r>
          </a:p>
        </p:txBody>
      </p:sp>
      <p:pic>
        <p:nvPicPr>
          <p:cNvPr id="5" name="Segnaposto contenuto 4">
            <a:extLst>
              <a:ext uri="{FF2B5EF4-FFF2-40B4-BE49-F238E27FC236}">
                <a16:creationId xmlns:a16="http://schemas.microsoft.com/office/drawing/2014/main" xmlns="" id="{E32292F9-4BAF-48FB-8030-36381F248456}"/>
              </a:ext>
            </a:extLst>
          </p:cNvPr>
          <p:cNvPicPr>
            <a:picLocks noGrp="1"/>
          </p:cNvPicPr>
          <p:nvPr>
            <p:ph idx="1"/>
          </p:nvPr>
        </p:nvPicPr>
        <p:blipFill>
          <a:blip r:embed="rId2"/>
          <a:stretch>
            <a:fillRect/>
          </a:stretch>
        </p:blipFill>
        <p:spPr>
          <a:xfrm rot="16200000">
            <a:off x="2667001" y="-2667000"/>
            <a:ext cx="6858000" cy="12191999"/>
          </a:xfrm>
          <a:prstGeom prst="rect">
            <a:avLst/>
          </a:prstGeom>
        </p:spPr>
      </p:pic>
    </p:spTree>
    <p:extLst>
      <p:ext uri="{BB962C8B-B14F-4D97-AF65-F5344CB8AC3E}">
        <p14:creationId xmlns:p14="http://schemas.microsoft.com/office/powerpoint/2010/main" val="74233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it-IT" b="1" dirty="0"/>
              <a:t>Tribunale di Larino, 8 marzo 2019</a:t>
            </a:r>
            <a:endParaRPr lang="it-IT"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fontScale="92500" lnSpcReduction="10000"/>
          </a:bodyPr>
          <a:lstStyle/>
          <a:p>
            <a:r>
              <a:rPr lang="it-IT" dirty="0">
                <a:solidFill>
                  <a:schemeClr val="tx1"/>
                </a:solidFill>
              </a:rPr>
              <a:t>Ai sensi dell'art 569,comma quarto, </a:t>
            </a:r>
            <a:r>
              <a:rPr lang="it-IT" dirty="0" err="1">
                <a:solidFill>
                  <a:schemeClr val="tx1"/>
                </a:solidFill>
              </a:rPr>
              <a:t>c.p.c.</a:t>
            </a:r>
            <a:r>
              <a:rPr lang="it-IT" dirty="0">
                <a:solidFill>
                  <a:schemeClr val="tx1"/>
                </a:solidFill>
              </a:rPr>
              <a:t>, le vendite telematiche devono svolgersi "</a:t>
            </a:r>
            <a:r>
              <a:rPr lang="it-IT" i="1" dirty="0">
                <a:solidFill>
                  <a:schemeClr val="tx1"/>
                </a:solidFill>
              </a:rPr>
              <a:t>nel rispetto della normativa regolamentare di cui all'art. 161 ter delle disposizioni dell'attuazione del presente codice</a:t>
            </a:r>
            <a:r>
              <a:rPr lang="it-IT" dirty="0">
                <a:solidFill>
                  <a:schemeClr val="tx1"/>
                </a:solidFill>
              </a:rPr>
              <a:t>", il quale a sua volta dispone che "</a:t>
            </a:r>
            <a:r>
              <a:rPr lang="it-IT" i="1" dirty="0">
                <a:solidFill>
                  <a:schemeClr val="tx1"/>
                </a:solidFill>
              </a:rPr>
              <a:t>il Ministero della Giustizia stabilisce con </a:t>
            </a:r>
            <a:r>
              <a:rPr lang="it-IT" i="1" dirty="0" smtClean="0">
                <a:solidFill>
                  <a:schemeClr val="tx1"/>
                </a:solidFill>
              </a:rPr>
              <a:t>proprio </a:t>
            </a:r>
            <a:r>
              <a:rPr lang="it-IT" i="1" dirty="0">
                <a:solidFill>
                  <a:schemeClr val="tx1"/>
                </a:solidFill>
              </a:rPr>
              <a:t>decreto le regole tecnico operative per lo svolgimento della vendita dei beni mobili e immobili, mediante gara telematica…nel rispetto dei principi di </a:t>
            </a:r>
            <a:r>
              <a:rPr lang="it-IT" i="1" dirty="0" smtClean="0">
                <a:solidFill>
                  <a:schemeClr val="tx1"/>
                </a:solidFill>
              </a:rPr>
              <a:t>competitività</a:t>
            </a:r>
            <a:r>
              <a:rPr lang="it-IT" i="1" dirty="0">
                <a:solidFill>
                  <a:schemeClr val="tx1"/>
                </a:solidFill>
              </a:rPr>
              <a:t>, trasparenza, semplificazione, efficacia, sicurezza, </a:t>
            </a:r>
            <a:r>
              <a:rPr lang="it-IT" i="1" dirty="0" smtClean="0">
                <a:solidFill>
                  <a:schemeClr val="tx1"/>
                </a:solidFill>
              </a:rPr>
              <a:t>esattezza </a:t>
            </a:r>
            <a:r>
              <a:rPr lang="it-IT" i="1" dirty="0">
                <a:solidFill>
                  <a:schemeClr val="tx1"/>
                </a:solidFill>
              </a:rPr>
              <a:t>e regolarità delle vendite telematiche</a:t>
            </a:r>
            <a:r>
              <a:rPr lang="it-IT" dirty="0">
                <a:solidFill>
                  <a:schemeClr val="tx1"/>
                </a:solidFill>
              </a:rPr>
              <a:t>".</a:t>
            </a:r>
            <a:endParaRPr lang="it-IT" b="1" dirty="0">
              <a:solidFill>
                <a:schemeClr val="tx1"/>
              </a:solidFill>
            </a:endParaRPr>
          </a:p>
          <a:p>
            <a:r>
              <a:rPr lang="it-IT" dirty="0" smtClean="0">
                <a:solidFill>
                  <a:schemeClr val="tx1"/>
                </a:solidFill>
              </a:rPr>
              <a:t>Il </a:t>
            </a:r>
            <a:r>
              <a:rPr lang="it-IT" dirty="0">
                <a:solidFill>
                  <a:schemeClr val="tx1"/>
                </a:solidFill>
              </a:rPr>
              <a:t>decreto </a:t>
            </a:r>
            <a:r>
              <a:rPr lang="it-IT" dirty="0" smtClean="0">
                <a:solidFill>
                  <a:schemeClr val="tx1"/>
                </a:solidFill>
              </a:rPr>
              <a:t>n. 32 </a:t>
            </a:r>
            <a:r>
              <a:rPr lang="it-IT" dirty="0">
                <a:solidFill>
                  <a:schemeClr val="tx1"/>
                </a:solidFill>
              </a:rPr>
              <a:t>del 26/02/2015, il quale a sua volta all'art. 26 contiene un ulteriore rinvio alle specifiche tecniche stabilite dal responsabile per i sistemi informativi automatizzati del Ministero, resi disponibili mediante pubblicazione nell'area pubblica del portale dei servizi telematici del Ministero.</a:t>
            </a:r>
            <a:endParaRPr lang="it-IT" b="1" dirty="0">
              <a:solidFill>
                <a:schemeClr val="tx1"/>
              </a:solidFill>
            </a:endParaRPr>
          </a:p>
          <a:p>
            <a:r>
              <a:rPr lang="it-IT" dirty="0">
                <a:solidFill>
                  <a:schemeClr val="tx1"/>
                </a:solidFill>
              </a:rPr>
              <a:t>Orbene, se si procede alla lettura delle citate specifiche tecniche ci si scorge che in effetti il file contenente l'offerta telematica è un file la cui estensione è quella ".p7m", per cui nel caso di specie ci si </a:t>
            </a:r>
            <a:r>
              <a:rPr lang="it-IT" dirty="0" smtClean="0">
                <a:solidFill>
                  <a:schemeClr val="tx1"/>
                </a:solidFill>
              </a:rPr>
              <a:t>trovava </a:t>
            </a:r>
            <a:r>
              <a:rPr lang="it-IT" dirty="0">
                <a:solidFill>
                  <a:schemeClr val="tx1"/>
                </a:solidFill>
              </a:rPr>
              <a:t>dinanzi ad un offerta d'acquisto la cui estensione è parzialmente diversa da quella prescritta.</a:t>
            </a:r>
            <a:endParaRPr lang="it-IT" b="1" dirty="0">
              <a:solidFill>
                <a:schemeClr val="tx1"/>
              </a:solidFill>
            </a:endParaRPr>
          </a:p>
          <a:p>
            <a:r>
              <a:rPr lang="it-IT" dirty="0">
                <a:solidFill>
                  <a:schemeClr val="tx1"/>
                </a:solidFill>
              </a:rPr>
              <a:t>Sennonché, l'esclusione della stessa ad opera del portale (</a:t>
            </a:r>
            <a:r>
              <a:rPr lang="it-IT" dirty="0" err="1">
                <a:solidFill>
                  <a:schemeClr val="tx1"/>
                </a:solidFill>
              </a:rPr>
              <a:t>recte</a:t>
            </a:r>
            <a:r>
              <a:rPr lang="it-IT" dirty="0">
                <a:solidFill>
                  <a:schemeClr val="tx1"/>
                </a:solidFill>
              </a:rPr>
              <a:t> del DGSIA) è </a:t>
            </a:r>
            <a:r>
              <a:rPr lang="it-IT" dirty="0" err="1">
                <a:solidFill>
                  <a:schemeClr val="tx1"/>
                </a:solidFill>
              </a:rPr>
              <a:t>illeggittima</a:t>
            </a:r>
            <a:r>
              <a:rPr lang="it-IT" dirty="0" smtClean="0">
                <a:solidFill>
                  <a:schemeClr val="tx1"/>
                </a:solidFill>
              </a:rPr>
              <a:t>.</a:t>
            </a:r>
            <a:endParaRPr lang="it-IT" b="1" dirty="0">
              <a:solidFill>
                <a:schemeClr val="tx1"/>
              </a:solidFill>
            </a:endParaRP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68299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3500" dirty="0" smtClean="0"/>
              <a:t>Le ragioni della illegittimità della esclusione operata dal DGSIA</a:t>
            </a:r>
            <a:endParaRPr lang="it-IT" sz="3500"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a:bodyPr>
          <a:lstStyle/>
          <a:p>
            <a:r>
              <a:rPr lang="it-IT" dirty="0" smtClean="0">
                <a:solidFill>
                  <a:schemeClr val="tx1"/>
                </a:solidFill>
              </a:rPr>
              <a:t>Ciononostante il Tribunale ha ritenuto che l'esclusione della stessa ad opera del portale (</a:t>
            </a:r>
            <a:r>
              <a:rPr lang="it-IT" dirty="0" err="1" smtClean="0">
                <a:solidFill>
                  <a:schemeClr val="tx1"/>
                </a:solidFill>
              </a:rPr>
              <a:t>recte</a:t>
            </a:r>
            <a:r>
              <a:rPr lang="it-IT" dirty="0" smtClean="0">
                <a:solidFill>
                  <a:schemeClr val="tx1"/>
                </a:solidFill>
              </a:rPr>
              <a:t> del DGSIA) sia stata illegittima, perché:</a:t>
            </a:r>
            <a:endParaRPr lang="it-IT" i="1" dirty="0" smtClean="0"/>
          </a:p>
          <a:p>
            <a:r>
              <a:rPr lang="it-IT" i="1" dirty="0" smtClean="0">
                <a:solidFill>
                  <a:schemeClr val="tx1"/>
                </a:solidFill>
              </a:rPr>
              <a:t>1. </a:t>
            </a:r>
            <a:r>
              <a:rPr lang="it-IT" dirty="0" smtClean="0">
                <a:solidFill>
                  <a:schemeClr val="tx1"/>
                </a:solidFill>
              </a:rPr>
              <a:t>l'art</a:t>
            </a:r>
            <a:r>
              <a:rPr lang="it-IT" dirty="0">
                <a:solidFill>
                  <a:schemeClr val="tx1"/>
                </a:solidFill>
              </a:rPr>
              <a:t>. 572, comma primo, </a:t>
            </a:r>
            <a:r>
              <a:rPr lang="it-IT" dirty="0" err="1">
                <a:solidFill>
                  <a:schemeClr val="tx1"/>
                </a:solidFill>
              </a:rPr>
              <a:t>c.p.c.</a:t>
            </a:r>
            <a:r>
              <a:rPr lang="it-IT" dirty="0">
                <a:solidFill>
                  <a:schemeClr val="tx1"/>
                </a:solidFill>
              </a:rPr>
              <a:t> riserva al Giudice dell'esecuzione la competenza </a:t>
            </a:r>
            <a:r>
              <a:rPr lang="it-IT" dirty="0" err="1">
                <a:solidFill>
                  <a:schemeClr val="tx1"/>
                </a:solidFill>
              </a:rPr>
              <a:t>delibativa</a:t>
            </a:r>
            <a:r>
              <a:rPr lang="it-IT" dirty="0">
                <a:solidFill>
                  <a:schemeClr val="tx1"/>
                </a:solidFill>
              </a:rPr>
              <a:t> sulle offerte pervenute, competenza che il successivo art. 591-bis, comma due, n. 3 riconosce altresì al professionista eventualmente delegato per le operazioni di vendita</a:t>
            </a:r>
            <a:r>
              <a:rPr lang="it-IT" dirty="0" smtClean="0">
                <a:solidFill>
                  <a:schemeClr val="tx1"/>
                </a:solidFill>
              </a:rPr>
              <a:t>.</a:t>
            </a:r>
          </a:p>
          <a:p>
            <a:r>
              <a:rPr lang="it-IT" dirty="0" smtClean="0">
                <a:solidFill>
                  <a:schemeClr val="tx1"/>
                </a:solidFill>
              </a:rPr>
              <a:t>2. L'art</a:t>
            </a:r>
            <a:r>
              <a:rPr lang="it-IT" dirty="0">
                <a:solidFill>
                  <a:schemeClr val="tx1"/>
                </a:solidFill>
              </a:rPr>
              <a:t>. 571, comma </a:t>
            </a:r>
            <a:r>
              <a:rPr lang="it-IT" dirty="0" smtClean="0">
                <a:solidFill>
                  <a:schemeClr val="tx1"/>
                </a:solidFill>
              </a:rPr>
              <a:t>terzo individua </a:t>
            </a:r>
            <a:r>
              <a:rPr lang="it-IT" dirty="0">
                <a:solidFill>
                  <a:schemeClr val="tx1"/>
                </a:solidFill>
              </a:rPr>
              <a:t>le ipotesi di inefficacia dell'offerta attraverso un elenco </a:t>
            </a:r>
            <a:r>
              <a:rPr lang="it-IT" dirty="0" smtClean="0">
                <a:solidFill>
                  <a:schemeClr val="tx1"/>
                </a:solidFill>
              </a:rPr>
              <a:t>tassativo </a:t>
            </a:r>
            <a:r>
              <a:rPr lang="it-IT" dirty="0">
                <a:solidFill>
                  <a:schemeClr val="tx1"/>
                </a:solidFill>
              </a:rPr>
              <a:t>(elenco cui vanno aggiunti i casi di divieto normativo di </a:t>
            </a:r>
            <a:r>
              <a:rPr lang="it-IT" dirty="0" smtClean="0">
                <a:solidFill>
                  <a:schemeClr val="tx1"/>
                </a:solidFill>
              </a:rPr>
              <a:t>acquisto o quelli in cui una offerta non è materialmente qualificabile come tale, per impossibilità, ad esempio, di identificare </a:t>
            </a:r>
            <a:r>
              <a:rPr lang="it-IT" dirty="0">
                <a:solidFill>
                  <a:schemeClr val="tx1"/>
                </a:solidFill>
              </a:rPr>
              <a:t>l'offerente o il bene per il quale sia formula l'offerta, </a:t>
            </a:r>
            <a:r>
              <a:rPr lang="it-IT" dirty="0" smtClean="0">
                <a:solidFill>
                  <a:schemeClr val="tx1"/>
                </a:solidFill>
              </a:rPr>
              <a:t>o conoscere </a:t>
            </a:r>
            <a:r>
              <a:rPr lang="it-IT" dirty="0">
                <a:solidFill>
                  <a:schemeClr val="tx1"/>
                </a:solidFill>
              </a:rPr>
              <a:t>il prezzo </a:t>
            </a:r>
            <a:r>
              <a:rPr lang="it-IT" dirty="0" smtClean="0">
                <a:solidFill>
                  <a:schemeClr val="tx1"/>
                </a:solidFill>
              </a:rPr>
              <a:t>proposto).</a:t>
            </a:r>
            <a:endParaRPr lang="it-IT" b="1" dirty="0">
              <a:solidFill>
                <a:schemeClr val="tx1"/>
              </a:solidFill>
            </a:endParaRP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194972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3400" dirty="0" smtClean="0"/>
              <a:t>Il DGSIA non ha è legittimato alla esclusione delle offerte</a:t>
            </a:r>
            <a:endParaRPr lang="it-IT" sz="3400"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a:bodyPr>
          <a:lstStyle/>
          <a:p>
            <a:r>
              <a:rPr lang="it-IT" dirty="0" smtClean="0">
                <a:solidFill>
                  <a:schemeClr val="tx1"/>
                </a:solidFill>
              </a:rPr>
              <a:t>Ad </a:t>
            </a:r>
            <a:r>
              <a:rPr lang="it-IT" dirty="0">
                <a:solidFill>
                  <a:schemeClr val="tx1"/>
                </a:solidFill>
              </a:rPr>
              <a:t>avviso </a:t>
            </a:r>
            <a:r>
              <a:rPr lang="it-IT" dirty="0" smtClean="0">
                <a:solidFill>
                  <a:schemeClr val="tx1"/>
                </a:solidFill>
              </a:rPr>
              <a:t>del Tribunale </a:t>
            </a:r>
            <a:r>
              <a:rPr lang="it-IT" dirty="0">
                <a:solidFill>
                  <a:schemeClr val="tx1"/>
                </a:solidFill>
              </a:rPr>
              <a:t>non vi sono elementi per ritenere che </a:t>
            </a:r>
            <a:r>
              <a:rPr lang="it-IT" dirty="0" smtClean="0">
                <a:solidFill>
                  <a:schemeClr val="tx1"/>
                </a:solidFill>
              </a:rPr>
              <a:t>questo assetto </a:t>
            </a:r>
            <a:r>
              <a:rPr lang="it-IT" dirty="0">
                <a:solidFill>
                  <a:schemeClr val="tx1"/>
                </a:solidFill>
              </a:rPr>
              <a:t>normativo </a:t>
            </a:r>
            <a:r>
              <a:rPr lang="it-IT" dirty="0" smtClean="0">
                <a:solidFill>
                  <a:schemeClr val="tx1"/>
                </a:solidFill>
              </a:rPr>
              <a:t>sia </a:t>
            </a:r>
            <a:r>
              <a:rPr lang="it-IT" dirty="0">
                <a:solidFill>
                  <a:schemeClr val="tx1"/>
                </a:solidFill>
              </a:rPr>
              <a:t>stato modificato dalle norme che prevedono e disciplinano la vendita telematica</a:t>
            </a:r>
            <a:r>
              <a:rPr lang="it-IT" dirty="0" smtClean="0">
                <a:solidFill>
                  <a:schemeClr val="tx1"/>
                </a:solidFill>
              </a:rPr>
              <a:t>. Infatti:</a:t>
            </a:r>
            <a:endParaRPr lang="it-IT" b="1" dirty="0">
              <a:solidFill>
                <a:schemeClr val="tx1"/>
              </a:solidFill>
            </a:endParaRPr>
          </a:p>
          <a:p>
            <a:r>
              <a:rPr lang="it-IT" dirty="0" smtClean="0">
                <a:solidFill>
                  <a:schemeClr val="tx1"/>
                </a:solidFill>
              </a:rPr>
              <a:t>1. le </a:t>
            </a:r>
            <a:r>
              <a:rPr lang="it-IT" dirty="0">
                <a:solidFill>
                  <a:schemeClr val="tx1"/>
                </a:solidFill>
              </a:rPr>
              <a:t>competenze del giudice dell'esecuzione e del professionista delegato sono rimaste invariate</a:t>
            </a:r>
            <a:r>
              <a:rPr lang="it-IT" dirty="0" smtClean="0">
                <a:solidFill>
                  <a:schemeClr val="tx1"/>
                </a:solidFill>
              </a:rPr>
              <a:t>;</a:t>
            </a:r>
          </a:p>
          <a:p>
            <a:r>
              <a:rPr lang="it-IT" dirty="0" smtClean="0">
                <a:solidFill>
                  <a:schemeClr val="tx1"/>
                </a:solidFill>
              </a:rPr>
              <a:t>2. quelle </a:t>
            </a:r>
            <a:r>
              <a:rPr lang="it-IT" dirty="0">
                <a:solidFill>
                  <a:schemeClr val="tx1"/>
                </a:solidFill>
              </a:rPr>
              <a:t>individuate in capo al gestore della vendita telematica (che l'art. 2, comma uno, </a:t>
            </a:r>
            <a:r>
              <a:rPr lang="it-IT" dirty="0" err="1">
                <a:solidFill>
                  <a:schemeClr val="tx1"/>
                </a:solidFill>
              </a:rPr>
              <a:t>lett</a:t>
            </a:r>
            <a:r>
              <a:rPr lang="it-IT" dirty="0">
                <a:solidFill>
                  <a:schemeClr val="tx1"/>
                </a:solidFill>
              </a:rPr>
              <a:t>. d) del citato DM 32/2015 individua come il soggetto autorizzato dal Giudice a gestire la vendita telematica) piuttosto che in capo al responsabile dei </a:t>
            </a:r>
            <a:r>
              <a:rPr lang="it-IT" dirty="0" smtClean="0">
                <a:solidFill>
                  <a:schemeClr val="tx1"/>
                </a:solidFill>
              </a:rPr>
              <a:t>servizi </a:t>
            </a:r>
            <a:r>
              <a:rPr lang="it-IT" dirty="0">
                <a:solidFill>
                  <a:schemeClr val="tx1"/>
                </a:solidFill>
              </a:rPr>
              <a:t>automatizzati del Ministero, o si aggiungono ad esse (cosa che è da dirsi, ad esempio, per le </a:t>
            </a:r>
            <a:r>
              <a:rPr lang="it-IT" dirty="0" smtClean="0">
                <a:solidFill>
                  <a:schemeClr val="tx1"/>
                </a:solidFill>
              </a:rPr>
              <a:t>verifiche </a:t>
            </a:r>
            <a:r>
              <a:rPr lang="it-IT" dirty="0">
                <a:solidFill>
                  <a:schemeClr val="tx1"/>
                </a:solidFill>
              </a:rPr>
              <a:t>che il decreto 32/2015 impone al gestore della vendita telematica) o abbracciano versanti diversi da quelli riservati al Giudice dell'esecuzione (per cui, in tesi, l'ordinanza di vendita non potrebbe </a:t>
            </a:r>
            <a:r>
              <a:rPr lang="it-IT" dirty="0" smtClean="0">
                <a:solidFill>
                  <a:schemeClr val="tx1"/>
                </a:solidFill>
              </a:rPr>
              <a:t>contenere </a:t>
            </a:r>
            <a:r>
              <a:rPr lang="it-IT" dirty="0">
                <a:solidFill>
                  <a:schemeClr val="tx1"/>
                </a:solidFill>
              </a:rPr>
              <a:t>il rinvio a specifiche tecniche diverse da quelle individuate dall'art. 26 del DM 32/2015, a ciò ostandovi il primo comma </a:t>
            </a:r>
            <a:r>
              <a:rPr lang="it-IT" dirty="0" err="1">
                <a:solidFill>
                  <a:schemeClr val="tx1"/>
                </a:solidFill>
              </a:rPr>
              <a:t>dell</a:t>
            </a:r>
            <a:r>
              <a:rPr lang="it-IT" dirty="0">
                <a:solidFill>
                  <a:schemeClr val="tx1"/>
                </a:solidFill>
              </a:rPr>
              <a:t> art 161-ter. </a:t>
            </a:r>
            <a:r>
              <a:rPr lang="it-IT" dirty="0" err="1">
                <a:solidFill>
                  <a:schemeClr val="tx1"/>
                </a:solidFill>
              </a:rPr>
              <a:t>disp</a:t>
            </a:r>
            <a:r>
              <a:rPr lang="it-IT" dirty="0">
                <a:solidFill>
                  <a:schemeClr val="tx1"/>
                </a:solidFill>
              </a:rPr>
              <a:t>. </a:t>
            </a:r>
            <a:r>
              <a:rPr lang="it-IT" dirty="0" err="1">
                <a:solidFill>
                  <a:schemeClr val="tx1"/>
                </a:solidFill>
              </a:rPr>
              <a:t>att</a:t>
            </a:r>
            <a:r>
              <a:rPr lang="it-IT" dirty="0">
                <a:solidFill>
                  <a:schemeClr val="tx1"/>
                </a:solidFill>
              </a:rPr>
              <a:t>. </a:t>
            </a:r>
            <a:r>
              <a:rPr lang="it-IT" dirty="0" err="1">
                <a:solidFill>
                  <a:schemeClr val="tx1"/>
                </a:solidFill>
              </a:rPr>
              <a:t>c.p.c.</a:t>
            </a:r>
            <a:r>
              <a:rPr lang="it-IT" dirty="0">
                <a:solidFill>
                  <a:schemeClr val="tx1"/>
                </a:solidFill>
              </a:rPr>
              <a:t>).</a:t>
            </a:r>
            <a:endParaRPr lang="it-IT" b="1" dirty="0">
              <a:solidFill>
                <a:schemeClr val="tx1"/>
              </a:solidFill>
            </a:endParaRP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361084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smtClean="0"/>
              <a:t>Dunque l’esclusione è illegittima</a:t>
            </a:r>
            <a:endParaRPr lang="it-IT"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fontScale="85000" lnSpcReduction="10000"/>
          </a:bodyPr>
          <a:lstStyle/>
          <a:p>
            <a:r>
              <a:rPr lang="it-IT" dirty="0">
                <a:solidFill>
                  <a:schemeClr val="tx1"/>
                </a:solidFill>
              </a:rPr>
              <a:t>Il necessario precipitato che dalle </a:t>
            </a:r>
            <a:r>
              <a:rPr lang="it-IT" dirty="0" err="1">
                <a:solidFill>
                  <a:schemeClr val="tx1"/>
                </a:solidFill>
              </a:rPr>
              <a:t>considerzioni</a:t>
            </a:r>
            <a:r>
              <a:rPr lang="it-IT" dirty="0">
                <a:solidFill>
                  <a:schemeClr val="tx1"/>
                </a:solidFill>
              </a:rPr>
              <a:t> fin qui svolte si ricava è quello per cui l'esclusione operata dal DGSIA deve ritenersi non conforme a diritto per tre ordini di ragioni.</a:t>
            </a:r>
            <a:endParaRPr lang="it-IT" b="1" dirty="0">
              <a:solidFill>
                <a:schemeClr val="tx1"/>
              </a:solidFill>
            </a:endParaRPr>
          </a:p>
          <a:p>
            <a:r>
              <a:rPr lang="it-IT" dirty="0">
                <a:solidFill>
                  <a:schemeClr val="tx1"/>
                </a:solidFill>
              </a:rPr>
              <a:t>Il primo è che </a:t>
            </a:r>
            <a:r>
              <a:rPr lang="it-IT" b="1" dirty="0">
                <a:solidFill>
                  <a:schemeClr val="tx1"/>
                </a:solidFill>
              </a:rPr>
              <a:t>l'irregolarità </a:t>
            </a:r>
            <a:r>
              <a:rPr lang="it-IT" dirty="0">
                <a:solidFill>
                  <a:schemeClr val="tx1"/>
                </a:solidFill>
              </a:rPr>
              <a:t>correttamente registrata dal Portale </a:t>
            </a:r>
            <a:r>
              <a:rPr lang="it-IT" b="1" dirty="0">
                <a:solidFill>
                  <a:schemeClr val="tx1"/>
                </a:solidFill>
              </a:rPr>
              <a:t>non rientra tra le cause di inefficacia dell'offerta previste dall'art. 571 </a:t>
            </a:r>
            <a:r>
              <a:rPr lang="it-IT" b="1" dirty="0" err="1">
                <a:solidFill>
                  <a:schemeClr val="tx1"/>
                </a:solidFill>
              </a:rPr>
              <a:t>c.p.c.</a:t>
            </a:r>
            <a:r>
              <a:rPr lang="it-IT" b="1" dirty="0">
                <a:solidFill>
                  <a:schemeClr val="tx1"/>
                </a:solidFill>
              </a:rPr>
              <a:t> o da speciali disposizioni normative</a:t>
            </a:r>
            <a:r>
              <a:rPr lang="it-IT" dirty="0">
                <a:solidFill>
                  <a:schemeClr val="tx1"/>
                </a:solidFill>
              </a:rPr>
              <a:t>, né impedisce l'individuazione degli elementi costitutivi della stessa. Si noti, per  inciso che secondo </a:t>
            </a:r>
            <a:r>
              <a:rPr lang="it-IT" dirty="0" err="1">
                <a:solidFill>
                  <a:schemeClr val="tx1"/>
                </a:solidFill>
              </a:rPr>
              <a:t>Cass</a:t>
            </a:r>
            <a:r>
              <a:rPr lang="it-IT" dirty="0">
                <a:solidFill>
                  <a:schemeClr val="tx1"/>
                </a:solidFill>
              </a:rPr>
              <a:t>. sez. II, 29.11.2018, n. 30927 (e, prim'ancora, secondo </a:t>
            </a:r>
            <a:r>
              <a:rPr lang="it-IT" dirty="0" err="1">
                <a:solidFill>
                  <a:schemeClr val="tx1"/>
                </a:solidFill>
              </a:rPr>
              <a:t>Cass</a:t>
            </a:r>
            <a:r>
              <a:rPr lang="it-IT" dirty="0">
                <a:solidFill>
                  <a:schemeClr val="tx1"/>
                </a:solidFill>
              </a:rPr>
              <a:t>. Sez. U. 27.04.2018 n. 10266) "</a:t>
            </a:r>
            <a:r>
              <a:rPr lang="it-IT" i="1" dirty="0">
                <a:solidFill>
                  <a:schemeClr val="tx1"/>
                </a:solidFill>
              </a:rPr>
              <a:t>In tema di processo telematico, in conformità alle disposizioni tecniche previste dal Regolamento UE n. 910 del 2014 ed alla relativa decisione di esecuzione n. 1506 del 2015, le firme digitali di tipo "</a:t>
            </a:r>
            <a:r>
              <a:rPr lang="it-IT" i="1" dirty="0" err="1">
                <a:solidFill>
                  <a:schemeClr val="tx1"/>
                </a:solidFill>
              </a:rPr>
              <a:t>CAdES</a:t>
            </a:r>
            <a:r>
              <a:rPr lang="it-IT" i="1" dirty="0">
                <a:solidFill>
                  <a:schemeClr val="tx1"/>
                </a:solidFill>
              </a:rPr>
              <a:t>" e di tipo "</a:t>
            </a:r>
            <a:r>
              <a:rPr lang="it-IT" i="1" dirty="0" err="1">
                <a:solidFill>
                  <a:schemeClr val="tx1"/>
                </a:solidFill>
              </a:rPr>
              <a:t>PAdES</a:t>
            </a:r>
            <a:r>
              <a:rPr lang="it-IT" i="1" dirty="0">
                <a:solidFill>
                  <a:schemeClr val="tx1"/>
                </a:solidFill>
              </a:rPr>
              <a:t>" sono entrambe ammesse ed equivalenti, sia pure con le differenti estensioni ".p7m" e ".pdf", posto che il certificato di firma, inserito nella busta crittografica, è presente in entrambi gli </a:t>
            </a:r>
            <a:r>
              <a:rPr lang="it-IT" i="1" dirty="0" err="1">
                <a:solidFill>
                  <a:schemeClr val="tx1"/>
                </a:solidFill>
              </a:rPr>
              <a:t>standards</a:t>
            </a:r>
            <a:r>
              <a:rPr lang="it-IT" i="1" dirty="0">
                <a:solidFill>
                  <a:schemeClr val="tx1"/>
                </a:solidFill>
              </a:rPr>
              <a:t>, parimenti abilitati. Ne consegue la piena validità ed efficacia del ricorso (o controricorso) per cassazione munito di procura alle liti controfirmata dal difensore con firma digitale in formato "</a:t>
            </a:r>
            <a:r>
              <a:rPr lang="it-IT" i="1" dirty="0" err="1">
                <a:solidFill>
                  <a:schemeClr val="tx1"/>
                </a:solidFill>
              </a:rPr>
              <a:t>PAdES</a:t>
            </a:r>
            <a:r>
              <a:rPr lang="it-IT" dirty="0">
                <a:solidFill>
                  <a:schemeClr val="tx1"/>
                </a:solidFill>
              </a:rPr>
              <a:t>"), con la conseguenza che </a:t>
            </a:r>
            <a:r>
              <a:rPr lang="it-IT" b="1" dirty="0">
                <a:solidFill>
                  <a:schemeClr val="tx1"/>
                </a:solidFill>
              </a:rPr>
              <a:t>la diversa estensione del file </a:t>
            </a:r>
            <a:r>
              <a:rPr lang="it-IT" dirty="0">
                <a:solidFill>
                  <a:schemeClr val="tx1"/>
                </a:solidFill>
              </a:rPr>
              <a:t>rispetto a quella prescritta dalle </a:t>
            </a:r>
            <a:r>
              <a:rPr lang="it-IT" dirty="0" smtClean="0">
                <a:solidFill>
                  <a:schemeClr val="tx1"/>
                </a:solidFill>
              </a:rPr>
              <a:t>specifiche tecniche </a:t>
            </a:r>
            <a:r>
              <a:rPr lang="it-IT" b="1" dirty="0">
                <a:solidFill>
                  <a:schemeClr val="tx1"/>
                </a:solidFill>
              </a:rPr>
              <a:t>potrebbe rilevare (solo) quante volte la stessa costituisse la conseguenza della mancata sottoscrizione dell'offerta di acquisto, il che certamente porrebbe il tema dell'ammissibilità dell'offerta medesima.</a:t>
            </a:r>
          </a:p>
          <a:p>
            <a:r>
              <a:rPr lang="it-IT" dirty="0">
                <a:solidFill>
                  <a:schemeClr val="tx1"/>
                </a:solidFill>
              </a:rPr>
              <a:t>Il secondo è che, come si è visto, in base all'attuale </a:t>
            </a:r>
            <a:r>
              <a:rPr lang="it-IT" dirty="0" smtClean="0">
                <a:solidFill>
                  <a:schemeClr val="tx1"/>
                </a:solidFill>
              </a:rPr>
              <a:t>ordito </a:t>
            </a:r>
            <a:r>
              <a:rPr lang="it-IT" dirty="0">
                <a:solidFill>
                  <a:schemeClr val="tx1"/>
                </a:solidFill>
              </a:rPr>
              <a:t>normativo </a:t>
            </a:r>
            <a:r>
              <a:rPr lang="it-IT" b="1" dirty="0">
                <a:solidFill>
                  <a:schemeClr val="tx1"/>
                </a:solidFill>
              </a:rPr>
              <a:t>la valutazione circa la sussistenza dei requisiti di efficacia dell'offerta </a:t>
            </a:r>
            <a:r>
              <a:rPr lang="it-IT" dirty="0" smtClean="0">
                <a:solidFill>
                  <a:schemeClr val="tx1"/>
                </a:solidFill>
              </a:rPr>
              <a:t> compete al giudice </a:t>
            </a:r>
            <a:r>
              <a:rPr lang="it-IT" dirty="0">
                <a:solidFill>
                  <a:schemeClr val="tx1"/>
                </a:solidFill>
              </a:rPr>
              <a:t>dell'esecuzione e, per esso, del professionista delegato</a:t>
            </a:r>
            <a:r>
              <a:rPr lang="it-IT" dirty="0" smtClean="0">
                <a:solidFill>
                  <a:schemeClr val="tx1"/>
                </a:solidFill>
              </a:rPr>
              <a:t>.</a:t>
            </a:r>
            <a:endParaRPr lang="it-IT" b="1" dirty="0">
              <a:solidFill>
                <a:schemeClr val="tx1"/>
              </a:solidFill>
            </a:endParaRP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13685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8200" y="212691"/>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smtClean="0"/>
              <a:t>Ragioni sistematiche</a:t>
            </a:r>
            <a:endParaRPr lang="it-IT"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19818" y="1413143"/>
            <a:ext cx="10515600" cy="5210353"/>
          </a:xfrm>
        </p:spPr>
        <p:txBody>
          <a:bodyPr>
            <a:normAutofit fontScale="85000" lnSpcReduction="10000"/>
          </a:bodyPr>
          <a:lstStyle/>
          <a:p>
            <a:r>
              <a:rPr lang="it-IT" dirty="0">
                <a:solidFill>
                  <a:schemeClr val="tx1"/>
                </a:solidFill>
              </a:rPr>
              <a:t>Da ultimo, ad avviso </a:t>
            </a:r>
            <a:r>
              <a:rPr lang="it-IT" dirty="0" smtClean="0">
                <a:solidFill>
                  <a:schemeClr val="tx1"/>
                </a:solidFill>
              </a:rPr>
              <a:t>del Tribunale, </a:t>
            </a:r>
            <a:r>
              <a:rPr lang="it-IT" dirty="0">
                <a:solidFill>
                  <a:schemeClr val="tx1"/>
                </a:solidFill>
              </a:rPr>
              <a:t>l'esclusione operata dal DGSIA deve ritenersi invalida anche per ragioni di carattere sistematico.</a:t>
            </a:r>
            <a:endParaRPr lang="it-IT" b="1" dirty="0">
              <a:solidFill>
                <a:schemeClr val="tx1"/>
              </a:solidFill>
            </a:endParaRPr>
          </a:p>
          <a:p>
            <a:r>
              <a:rPr lang="it-IT" dirty="0">
                <a:solidFill>
                  <a:schemeClr val="tx1"/>
                </a:solidFill>
              </a:rPr>
              <a:t>Invero, l'impossibilità di conoscere l'esistenza di offerte di acquisto, per quanto eventualmente invalide, impedisce agli organi della procedura di compiere una serie di valutazioni strategiche suscettibili di indirizzare gli esiti del processo esecutivo in un senso piuttosto che in un altro.</a:t>
            </a:r>
            <a:endParaRPr lang="it-IT" b="1" dirty="0">
              <a:solidFill>
                <a:schemeClr val="tx1"/>
              </a:solidFill>
            </a:endParaRPr>
          </a:p>
          <a:p>
            <a:r>
              <a:rPr lang="it-IT" dirty="0" smtClean="0">
                <a:solidFill>
                  <a:schemeClr val="tx1"/>
                </a:solidFill>
              </a:rPr>
              <a:t>Si pensi all’art</a:t>
            </a:r>
            <a:r>
              <a:rPr lang="it-IT" dirty="0">
                <a:solidFill>
                  <a:schemeClr val="tx1"/>
                </a:solidFill>
              </a:rPr>
              <a:t>. 164-</a:t>
            </a:r>
            <a:r>
              <a:rPr lang="it-IT" i="1" dirty="0">
                <a:solidFill>
                  <a:schemeClr val="tx1"/>
                </a:solidFill>
              </a:rPr>
              <a:t>bis</a:t>
            </a:r>
            <a:r>
              <a:rPr lang="it-IT" dirty="0">
                <a:solidFill>
                  <a:schemeClr val="tx1"/>
                </a:solidFill>
              </a:rPr>
              <a:t> </a:t>
            </a:r>
            <a:r>
              <a:rPr lang="it-IT" dirty="0" err="1">
                <a:solidFill>
                  <a:schemeClr val="tx1"/>
                </a:solidFill>
              </a:rPr>
              <a:t>disp</a:t>
            </a:r>
            <a:r>
              <a:rPr lang="it-IT" dirty="0">
                <a:solidFill>
                  <a:schemeClr val="tx1"/>
                </a:solidFill>
              </a:rPr>
              <a:t>. </a:t>
            </a:r>
            <a:r>
              <a:rPr lang="it-IT" dirty="0" err="1">
                <a:solidFill>
                  <a:schemeClr val="tx1"/>
                </a:solidFill>
              </a:rPr>
              <a:t>att</a:t>
            </a:r>
            <a:r>
              <a:rPr lang="it-IT" dirty="0">
                <a:solidFill>
                  <a:schemeClr val="tx1"/>
                </a:solidFill>
              </a:rPr>
              <a:t>. </a:t>
            </a:r>
            <a:r>
              <a:rPr lang="it-IT" dirty="0" err="1">
                <a:solidFill>
                  <a:schemeClr val="tx1"/>
                </a:solidFill>
              </a:rPr>
              <a:t>c.p.c.</a:t>
            </a:r>
            <a:r>
              <a:rPr lang="it-IT" dirty="0">
                <a:solidFill>
                  <a:schemeClr val="tx1"/>
                </a:solidFill>
              </a:rPr>
              <a:t> il quale dispone che “</a:t>
            </a:r>
            <a:r>
              <a:rPr lang="it-IT" i="1" dirty="0">
                <a:solidFill>
                  <a:schemeClr val="tx1"/>
                </a:solidFill>
              </a:rPr>
              <a:t>Quando risulta che non è più possibile conseguire un ragionevole soddisfacimento delle pretese dei creditori, anche tenuto conto dei costi necessari per la prosecuzione della procedura, delle probabilità di liquidazione del bene e del presumibile valore di realizzo, è disposta la chiusura anticipata del processo esecutivo</a:t>
            </a:r>
            <a:r>
              <a:rPr lang="it-IT" dirty="0">
                <a:solidFill>
                  <a:schemeClr val="tx1"/>
                </a:solidFill>
              </a:rPr>
              <a:t>”.</a:t>
            </a:r>
            <a:endParaRPr lang="it-IT" b="1" dirty="0">
              <a:solidFill>
                <a:schemeClr val="tx1"/>
              </a:solidFill>
            </a:endParaRPr>
          </a:p>
          <a:p>
            <a:r>
              <a:rPr lang="it-IT" dirty="0">
                <a:solidFill>
                  <a:schemeClr val="tx1"/>
                </a:solidFill>
              </a:rPr>
              <a:t> Orbene, l'esclusione "a monte" di una offerta di acquisto senza che essa neppure giunga al </a:t>
            </a:r>
            <a:r>
              <a:rPr lang="it-IT" dirty="0" smtClean="0">
                <a:solidFill>
                  <a:schemeClr val="tx1"/>
                </a:solidFill>
              </a:rPr>
              <a:t>professionista </a:t>
            </a:r>
            <a:r>
              <a:rPr lang="it-IT" dirty="0">
                <a:solidFill>
                  <a:schemeClr val="tx1"/>
                </a:solidFill>
              </a:rPr>
              <a:t>delegato, e quindi al giudice dell'esecuzione, impedisce a questi di disporre di uno degli elementi che necessariamente compongono il paniere conoscitivo sulla cui scorta il giudice decide se ricorrono o meno gli estremi per ritenere che la prosecuzione della procedura non sia più ragionevole. Invero, potrebbe accadere che proprio l'offerta esclusa rappresenti il segnale di un interesse concreto all'acquisto da parte dell'offerente (il quale magari ha semplicemente commesso degli errori di compilazione), il che deve indurre il giudice a valutare l'opportunità di rinnovare il tentativo di vendita infruttuosamente esperito piuttosto che </a:t>
            </a:r>
            <a:r>
              <a:rPr lang="it-IT" dirty="0" err="1">
                <a:solidFill>
                  <a:schemeClr val="tx1"/>
                </a:solidFill>
              </a:rPr>
              <a:t>dichiarrne</a:t>
            </a:r>
            <a:r>
              <a:rPr lang="it-IT" dirty="0">
                <a:solidFill>
                  <a:schemeClr val="tx1"/>
                </a:solidFill>
              </a:rPr>
              <a:t> la chiusura anticipata ai sensi dell'art. 164-bis citato</a:t>
            </a:r>
            <a:r>
              <a:rPr lang="it-IT" dirty="0" smtClean="0">
                <a:solidFill>
                  <a:schemeClr val="tx1"/>
                </a:solidFill>
              </a:rPr>
              <a:t>.</a:t>
            </a:r>
            <a:endParaRPr lang="it-IT" b="1" dirty="0">
              <a:solidFill>
                <a:schemeClr val="tx1"/>
              </a:solidFill>
            </a:endParaRP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49131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a:t>La presentazione dell’offerta</a:t>
            </a:r>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a:bodyPr>
          <a:lstStyle/>
          <a:p>
            <a:r>
              <a:rPr lang="it-IT" dirty="0" smtClean="0"/>
              <a:t>Infine</a:t>
            </a:r>
            <a:r>
              <a:rPr lang="it-IT" dirty="0"/>
              <a:t>, non può sottacersi il rilievo per cui ad oggi, non consta che il software predisposto dal ministero per la compilazione dell'offerta di acquisto segnali all'offerente (o al presentatore) che il file inviato contiene una estensione diversa da quella prescritta dalle specifiche tecniche, consentendogli eventualmente di porre rimedio, il che rende l'esclusione operata dal ministero anche contraria ai principi di </a:t>
            </a:r>
            <a:r>
              <a:rPr lang="it-IT" i="1" dirty="0" err="1"/>
              <a:t>competività</a:t>
            </a:r>
            <a:r>
              <a:rPr lang="it-IT" i="1" dirty="0"/>
              <a:t>, trasparenza, semplificazione, efficacia, sicurezza, </a:t>
            </a:r>
            <a:r>
              <a:rPr lang="it-IT" i="1" dirty="0" err="1"/>
              <a:t>esatezza</a:t>
            </a:r>
            <a:r>
              <a:rPr lang="it-IT" i="1" dirty="0"/>
              <a:t> e regolarità delle vendite telematiche</a:t>
            </a:r>
            <a:r>
              <a:rPr lang="it-IT" dirty="0"/>
              <a:t>", cui la fonte regolamentare deve uniformarsi ai sensi dell'art. 161-ter </a:t>
            </a:r>
            <a:r>
              <a:rPr lang="it-IT" dirty="0" err="1"/>
              <a:t>disp</a:t>
            </a:r>
            <a:r>
              <a:rPr lang="it-IT" dirty="0"/>
              <a:t>. </a:t>
            </a:r>
            <a:r>
              <a:rPr lang="it-IT" dirty="0" err="1"/>
              <a:t>att</a:t>
            </a:r>
            <a:r>
              <a:rPr lang="it-IT" dirty="0"/>
              <a:t>. </a:t>
            </a:r>
            <a:r>
              <a:rPr lang="it-IT" dirty="0" err="1"/>
              <a:t>c.p.c.</a:t>
            </a:r>
            <a:endParaRPr lang="it-IT" b="1" dirty="0"/>
          </a:p>
          <a:p>
            <a:r>
              <a:rPr lang="it-IT" dirty="0"/>
              <a:t>Dunque, in conclusione, è necessario acquisire presso il DGSIA l'offerta pervenuta, previamente decriptata così da renderla leggibile, al fine di </a:t>
            </a:r>
            <a:r>
              <a:rPr lang="it-IT" dirty="0" err="1"/>
              <a:t>valiarne</a:t>
            </a:r>
            <a:r>
              <a:rPr lang="it-IT" dirty="0"/>
              <a:t> l'ammissibilità.</a:t>
            </a:r>
            <a:endParaRPr lang="it-IT" b="1" dirty="0"/>
          </a:p>
          <a:p>
            <a:endParaRPr lang="it-IT" dirty="0"/>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111157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4800" b="1" dirty="0" smtClean="0"/>
              <a:t>Quando l’offerta telematica non appare</a:t>
            </a:r>
            <a:endParaRPr lang="it-IT" sz="4800" b="1"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49238"/>
            <a:ext cx="10515600" cy="5210353"/>
          </a:xfrm>
        </p:spPr>
        <p:txBody>
          <a:bodyPr>
            <a:normAutofit/>
          </a:bodyPr>
          <a:lstStyle/>
          <a:p>
            <a:pPr algn="just"/>
            <a:r>
              <a:rPr lang="it-IT" sz="2800" dirty="0">
                <a:solidFill>
                  <a:schemeClr val="tx1"/>
                </a:solidFill>
              </a:rPr>
              <a:t>Ai sensi dell’art. 12, comma 4 l'offerta per la vendita telematica è redatta e cifrata mediante un software realizzato dal Ministero è messo a disposizione degli interessati da parte del gestore della vendita telematica (quest'ultimo è un soggetto privato, iscritto in un apposito elenco tenuto dal Ministero, cui il Giudice affida la gestione informatica del procedimento) sul cui sito </a:t>
            </a:r>
            <a:r>
              <a:rPr lang="it-IT" sz="2800" dirty="0" smtClean="0">
                <a:solidFill>
                  <a:schemeClr val="tx1"/>
                </a:solidFill>
              </a:rPr>
              <a:t>(e su quello </a:t>
            </a:r>
            <a:r>
              <a:rPr lang="it-IT" sz="2800" dirty="0">
                <a:solidFill>
                  <a:schemeClr val="tx1"/>
                </a:solidFill>
              </a:rPr>
              <a:t>sul quale viene pubblicata la vendita) deve essere possibile cliccare il modulo "</a:t>
            </a:r>
            <a:r>
              <a:rPr lang="it-IT" sz="2800" i="1" dirty="0">
                <a:solidFill>
                  <a:schemeClr val="tx1"/>
                </a:solidFill>
              </a:rPr>
              <a:t>offerta telematica</a:t>
            </a:r>
            <a:r>
              <a:rPr lang="it-IT" sz="2800" dirty="0">
                <a:solidFill>
                  <a:schemeClr val="tx1"/>
                </a:solidFill>
              </a:rPr>
              <a:t>". Una volta inseriti i dati ed i documenti necessari, il portale consentirà la generazione dell’offerta telematica che dovrà essere inviata all’indirizzo di posta elettronica certificata del Ministero della Giustizia</a:t>
            </a:r>
          </a:p>
          <a:p>
            <a:pPr algn="ctr"/>
            <a:r>
              <a:rPr lang="it-IT" sz="6000" u="sng" dirty="0">
                <a:solidFill>
                  <a:schemeClr val="tx1"/>
                </a:solidFill>
                <a:hlinkClick r:id="rId2"/>
              </a:rPr>
              <a:t>offertapvp.dgsia@giustiziacert.it</a:t>
            </a:r>
            <a:r>
              <a:rPr lang="it-IT" sz="2800" dirty="0">
                <a:solidFill>
                  <a:schemeClr val="tx1"/>
                </a:solidFill>
              </a:rPr>
              <a:t> </a:t>
            </a: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172243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a:t>La presentazione dell’offerta</a:t>
            </a:r>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49238"/>
            <a:ext cx="10515600" cy="5210353"/>
          </a:xfrm>
        </p:spPr>
        <p:txBody>
          <a:bodyPr>
            <a:normAutofit/>
          </a:bodyPr>
          <a:lstStyle/>
          <a:p>
            <a:r>
              <a:rPr lang="it-IT" sz="2800" dirty="0">
                <a:solidFill>
                  <a:schemeClr val="tx1"/>
                </a:solidFill>
              </a:rPr>
              <a:t>Tale indirizzo </a:t>
            </a:r>
            <a:r>
              <a:rPr lang="it-IT" sz="2800" dirty="0" smtClean="0">
                <a:solidFill>
                  <a:schemeClr val="tx1"/>
                </a:solidFill>
              </a:rPr>
              <a:t>viene individuato </a:t>
            </a:r>
            <a:r>
              <a:rPr lang="it-IT" sz="2800" dirty="0">
                <a:solidFill>
                  <a:schemeClr val="tx1"/>
                </a:solidFill>
              </a:rPr>
              <a:t>sul “</a:t>
            </a:r>
            <a:r>
              <a:rPr lang="it-IT" sz="2800" i="1" dirty="0">
                <a:solidFill>
                  <a:schemeClr val="tx1"/>
                </a:solidFill>
              </a:rPr>
              <a:t>Manuale utente</a:t>
            </a:r>
            <a:r>
              <a:rPr lang="it-IT" sz="2800" dirty="0">
                <a:solidFill>
                  <a:schemeClr val="tx1"/>
                </a:solidFill>
              </a:rPr>
              <a:t>” cui si accede, dalla sezione “FAC” del PVP (portale delle vendite pubbliche), consultabile all'indirizzo https://pvp.giustizia.it/pvp/it/faq.page (si tratta di un indirizzo che, essendo dato, rende sostanzialmente carta straccia sia l’ultimo comma dell’art. 571 che l’art. 591-</a:t>
            </a:r>
            <a:r>
              <a:rPr lang="it-IT" sz="2800" i="1" dirty="0">
                <a:solidFill>
                  <a:schemeClr val="tx1"/>
                </a:solidFill>
              </a:rPr>
              <a:t>bis </a:t>
            </a:r>
            <a:r>
              <a:rPr lang="it-IT" sz="2800" dirty="0">
                <a:solidFill>
                  <a:schemeClr val="tx1"/>
                </a:solidFill>
              </a:rPr>
              <a:t>co. 1 </a:t>
            </a:r>
            <a:r>
              <a:rPr lang="it-IT" sz="2800" dirty="0" err="1">
                <a:solidFill>
                  <a:schemeClr val="tx1"/>
                </a:solidFill>
              </a:rPr>
              <a:t>c.p.c.</a:t>
            </a:r>
            <a:r>
              <a:rPr lang="it-IT" sz="2800" dirty="0">
                <a:solidFill>
                  <a:schemeClr val="tx1"/>
                </a:solidFill>
              </a:rPr>
              <a:t>, nella parte in cui dispongono che le offerte devono essere depositate presso la cancelleria del Giudice dell’esecuzione o nel luogo da questi indicato con l’ordinanza di delega delle operazioni di vendita, ma si tratta di un inconveniente che può essere </a:t>
            </a:r>
            <a:r>
              <a:rPr lang="it-IT" sz="2800" dirty="0" smtClean="0">
                <a:solidFill>
                  <a:schemeClr val="tx1"/>
                </a:solidFill>
              </a:rPr>
              <a:t>superato riportando </a:t>
            </a:r>
            <a:r>
              <a:rPr lang="it-IT" sz="2800" dirty="0">
                <a:solidFill>
                  <a:schemeClr val="tx1"/>
                </a:solidFill>
              </a:rPr>
              <a:t>detto indirizzo nell'avviso di vendita).</a:t>
            </a:r>
            <a:endParaRPr lang="it-IT" sz="2800" b="1" dirty="0">
              <a:solidFill>
                <a:schemeClr val="tx1"/>
              </a:solidFill>
            </a:endParaRP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110213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it-IT" dirty="0" smtClean="0"/>
              <a:t>L’offerta si ha per depositata quando</a:t>
            </a:r>
            <a:endParaRPr lang="it-IT"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49238"/>
            <a:ext cx="10515600" cy="5210353"/>
          </a:xfrm>
        </p:spPr>
        <p:txBody>
          <a:bodyPr>
            <a:normAutofit fontScale="85000" lnSpcReduction="20000"/>
          </a:bodyPr>
          <a:lstStyle/>
          <a:p>
            <a:r>
              <a:rPr lang="it-IT" sz="2800" dirty="0">
                <a:solidFill>
                  <a:schemeClr val="tx1"/>
                </a:solidFill>
              </a:rPr>
              <a:t>Ai sensi dell’art. 14 del citato regolamento, l'offerta si intende depositata </a:t>
            </a:r>
            <a:r>
              <a:rPr lang="it-IT" sz="2800" b="1" dirty="0">
                <a:solidFill>
                  <a:schemeClr val="tx1"/>
                </a:solidFill>
              </a:rPr>
              <a:t>nel momento in cui viene generata</a:t>
            </a:r>
            <a:r>
              <a:rPr lang="it-IT" sz="2800" dirty="0">
                <a:solidFill>
                  <a:schemeClr val="tx1"/>
                </a:solidFill>
              </a:rPr>
              <a:t>, da parte del Gestore di posta elettronica certificata del Ministero, la ricevuta completa di avvenuta </a:t>
            </a:r>
            <a:r>
              <a:rPr lang="it-IT" sz="2800" dirty="0" smtClean="0">
                <a:solidFill>
                  <a:schemeClr val="tx1"/>
                </a:solidFill>
              </a:rPr>
              <a:t>consegna.</a:t>
            </a:r>
          </a:p>
          <a:p>
            <a:r>
              <a:rPr lang="it-IT" sz="2800" dirty="0" smtClean="0">
                <a:solidFill>
                  <a:schemeClr val="tx1"/>
                </a:solidFill>
              </a:rPr>
              <a:t>Si </a:t>
            </a:r>
            <a:r>
              <a:rPr lang="it-IT" sz="2800" dirty="0">
                <a:solidFill>
                  <a:schemeClr val="tx1"/>
                </a:solidFill>
              </a:rPr>
              <a:t>tratta di previsione in linea con la più generale disciplina del </a:t>
            </a:r>
            <a:r>
              <a:rPr lang="it-IT" sz="2800" b="1" dirty="0">
                <a:solidFill>
                  <a:schemeClr val="tx1"/>
                </a:solidFill>
              </a:rPr>
              <a:t>deposito degli atti processuali</a:t>
            </a:r>
            <a:r>
              <a:rPr lang="it-IT" sz="2800" dirty="0">
                <a:solidFill>
                  <a:schemeClr val="tx1"/>
                </a:solidFill>
              </a:rPr>
              <a:t>, siccome ricavabile dall'art.</a:t>
            </a:r>
            <a:r>
              <a:rPr lang="it-IT" sz="2800" b="1" dirty="0">
                <a:solidFill>
                  <a:schemeClr val="tx1"/>
                </a:solidFill>
              </a:rPr>
              <a:t> l’art. 16-</a:t>
            </a:r>
            <a:r>
              <a:rPr lang="it-IT" sz="2800" b="1" i="1" dirty="0">
                <a:solidFill>
                  <a:schemeClr val="tx1"/>
                </a:solidFill>
              </a:rPr>
              <a:t>bis</a:t>
            </a:r>
            <a:r>
              <a:rPr lang="it-IT" sz="2800" b="1" dirty="0">
                <a:solidFill>
                  <a:schemeClr val="tx1"/>
                </a:solidFill>
              </a:rPr>
              <a:t>, comma 7, del </a:t>
            </a:r>
            <a:r>
              <a:rPr lang="it-IT" sz="2800" b="1" dirty="0" err="1">
                <a:solidFill>
                  <a:schemeClr val="tx1"/>
                </a:solidFill>
              </a:rPr>
              <a:t>d.l.</a:t>
            </a:r>
            <a:r>
              <a:rPr lang="it-IT" sz="2800" b="1" dirty="0">
                <a:solidFill>
                  <a:schemeClr val="tx1"/>
                </a:solidFill>
              </a:rPr>
              <a:t> 18 ottobre 2012, n. 179</a:t>
            </a:r>
            <a:r>
              <a:rPr lang="it-IT" sz="2800" dirty="0">
                <a:solidFill>
                  <a:schemeClr val="tx1"/>
                </a:solidFill>
              </a:rPr>
              <a:t>, convertito, con modificazioni, con l. 17 dicembre 2012, n. 294, a mente del quale “</a:t>
            </a:r>
            <a:r>
              <a:rPr lang="it-IT" sz="2800" i="1" dirty="0">
                <a:solidFill>
                  <a:schemeClr val="tx1"/>
                </a:solidFill>
              </a:rPr>
              <a:t>Il deposito con modalità telematiche si ha per avvenuto al momento in cui viene generata la ricevuta di avvenuta consegna da parte del Gestore di posta elettronica certificata del Ministero della giustizia. Il deposito è tempestivamente eseguito quando la ricevuta di avvenuta consegna è generata entro la fine del giorno di scadenza</a:t>
            </a:r>
            <a:r>
              <a:rPr lang="it-IT" sz="2800" dirty="0">
                <a:solidFill>
                  <a:schemeClr val="tx1"/>
                </a:solidFill>
              </a:rPr>
              <a:t>”, e sintonica rispetto alle previsioni di cui all'</a:t>
            </a:r>
            <a:r>
              <a:rPr lang="it-IT" sz="2800" b="1" dirty="0">
                <a:solidFill>
                  <a:schemeClr val="tx1"/>
                </a:solidFill>
              </a:rPr>
              <a:t>art. 6, comma secondo, </a:t>
            </a:r>
            <a:r>
              <a:rPr lang="it-IT" sz="2800" b="1" dirty="0" err="1">
                <a:solidFill>
                  <a:schemeClr val="tx1"/>
                </a:solidFill>
              </a:rPr>
              <a:t>d.P.R.</a:t>
            </a:r>
            <a:r>
              <a:rPr lang="it-IT" sz="2800" b="1" dirty="0">
                <a:solidFill>
                  <a:schemeClr val="tx1"/>
                </a:solidFill>
              </a:rPr>
              <a:t> 11 febbraio 2005, n. 68</a:t>
            </a:r>
            <a:r>
              <a:rPr lang="it-IT" sz="2800" dirty="0">
                <a:solidFill>
                  <a:schemeClr val="tx1"/>
                </a:solidFill>
              </a:rPr>
              <a:t>, il quale dispone che "</a:t>
            </a:r>
            <a:r>
              <a:rPr lang="it-IT" sz="2800" i="1" dirty="0">
                <a:solidFill>
                  <a:schemeClr val="tx1"/>
                </a:solidFill>
              </a:rPr>
              <a:t>Il gestore di posta elettronica certificata utilizzato dal destinatario fornisce al mittente, all'indirizzo elettronico del mittente, la ricevuta di avvenuta consegna</a:t>
            </a:r>
            <a:r>
              <a:rPr lang="it-IT" sz="2800" dirty="0">
                <a:solidFill>
                  <a:schemeClr val="tx1"/>
                </a:solidFill>
              </a:rPr>
              <a:t>" e comma terzo, secondo cui "</a:t>
            </a:r>
            <a:r>
              <a:rPr lang="it-IT" sz="2800" i="1" dirty="0">
                <a:solidFill>
                  <a:schemeClr val="tx1"/>
                </a:solidFill>
              </a:rPr>
              <a:t>La ricevuta di avvenuta consegna fornisce al mittente prova che il suo messaggio di posta elettronica certificata è effettivamente pervenuto all'indirizzo elettronico dichiarato dal destinatario e certifica il momento della consegna tramite un testo, leggibile dal mittente, contenente i dati di certificazione</a:t>
            </a:r>
            <a:r>
              <a:rPr lang="it-IT" sz="2800" dirty="0">
                <a:solidFill>
                  <a:schemeClr val="tx1"/>
                </a:solidFill>
              </a:rPr>
              <a:t>".</a:t>
            </a: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112441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it-IT" dirty="0"/>
              <a:t>La </a:t>
            </a:r>
            <a:r>
              <a:rPr lang="it-IT" dirty="0" smtClean="0"/>
              <a:t>messa a disposizione dell’offerta</a:t>
            </a:r>
            <a:endParaRPr lang="it-IT"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37206"/>
            <a:ext cx="10515600" cy="5210353"/>
          </a:xfrm>
        </p:spPr>
        <p:txBody>
          <a:bodyPr>
            <a:normAutofit/>
          </a:bodyPr>
          <a:lstStyle/>
          <a:p>
            <a:r>
              <a:rPr lang="it-IT" dirty="0">
                <a:solidFill>
                  <a:schemeClr val="tx1"/>
                </a:solidFill>
              </a:rPr>
              <a:t>L'art. 14 del decreto ministeriale prosegue disponendo che l'offerta è automaticamente decifrata e trasmessa al gestore della vendita </a:t>
            </a:r>
            <a:r>
              <a:rPr lang="it-IT" b="1" dirty="0">
                <a:solidFill>
                  <a:schemeClr val="tx1"/>
                </a:solidFill>
              </a:rPr>
              <a:t>non prima di centottanta e non oltre centoventi</a:t>
            </a:r>
            <a:r>
              <a:rPr lang="it-IT" dirty="0">
                <a:solidFill>
                  <a:schemeClr val="tx1"/>
                </a:solidFill>
              </a:rPr>
              <a:t> minuti antecedenti l'orario fissato per l'inizio delle operazioni di vendita.</a:t>
            </a:r>
          </a:p>
          <a:p>
            <a:r>
              <a:rPr lang="it-IT" dirty="0">
                <a:solidFill>
                  <a:schemeClr val="tx1"/>
                </a:solidFill>
              </a:rPr>
              <a:t>Infine, ai sensi dell'art. 16, il giorno della gara, almeno 30 minuti prima dell'inizio delle operazioni di vendita, il Gestore della vendita telematica </a:t>
            </a:r>
            <a:r>
              <a:rPr lang="it-IT" b="1" dirty="0">
                <a:solidFill>
                  <a:schemeClr val="tx1"/>
                </a:solidFill>
              </a:rPr>
              <a:t>invita gli offerenti a connettersi </a:t>
            </a:r>
            <a:r>
              <a:rPr lang="it-IT" dirty="0">
                <a:solidFill>
                  <a:schemeClr val="tx1"/>
                </a:solidFill>
              </a:rPr>
              <a:t>inviando loro una e-mail all'indirizzo </a:t>
            </a:r>
            <a:r>
              <a:rPr lang="it-IT" dirty="0" err="1">
                <a:solidFill>
                  <a:schemeClr val="tx1"/>
                </a:solidFill>
              </a:rPr>
              <a:t>pec</a:t>
            </a:r>
            <a:r>
              <a:rPr lang="it-IT" dirty="0">
                <a:solidFill>
                  <a:schemeClr val="tx1"/>
                </a:solidFill>
              </a:rPr>
              <a:t> indicato nell'offerta ed un SMS, nonché le </a:t>
            </a:r>
            <a:r>
              <a:rPr lang="it-IT" b="1" dirty="0">
                <a:solidFill>
                  <a:schemeClr val="tx1"/>
                </a:solidFill>
              </a:rPr>
              <a:t>credenziali di accesso</a:t>
            </a:r>
            <a:r>
              <a:rPr lang="it-IT" dirty="0">
                <a:solidFill>
                  <a:schemeClr val="tx1"/>
                </a:solidFill>
              </a:rPr>
              <a:t>, le quali sono lo strumento attraverso il quale, a norma dell'art. 17, comma secondo, viene identificato l'offerente (si tratta di previsione coerente rispetto alla previsione per cui quelle credenziali sono state inviate presso il luogo "virtuale" che l'offerente ha indicato come suo "domicilio speciale" nel momento in cui la ha indicato nella offerta di acquisto da lui stesso sottoscritta).</a:t>
            </a: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276628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4800" b="1" dirty="0"/>
              <a:t>Tribunale di Larino, 19 dicembre 2018</a:t>
            </a:r>
            <a:endParaRPr lang="it-IT" sz="4800"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589547" y="1449238"/>
            <a:ext cx="10924673" cy="5210353"/>
          </a:xfrm>
        </p:spPr>
        <p:txBody>
          <a:bodyPr>
            <a:normAutofit/>
          </a:bodyPr>
          <a:lstStyle/>
          <a:p>
            <a:r>
              <a:rPr lang="it-IT" dirty="0" smtClean="0">
                <a:solidFill>
                  <a:schemeClr val="tx1"/>
                </a:solidFill>
              </a:rPr>
              <a:t>È accaduto </a:t>
            </a:r>
            <a:r>
              <a:rPr lang="it-IT" dirty="0">
                <a:solidFill>
                  <a:schemeClr val="tx1"/>
                </a:solidFill>
              </a:rPr>
              <a:t>che il verbale delle operazioni di vendita depositato dal professionista delegato </a:t>
            </a:r>
            <a:r>
              <a:rPr lang="it-IT" dirty="0" smtClean="0">
                <a:solidFill>
                  <a:schemeClr val="tx1"/>
                </a:solidFill>
              </a:rPr>
              <a:t>ha attestato:</a:t>
            </a:r>
          </a:p>
          <a:p>
            <a:r>
              <a:rPr lang="it-IT" dirty="0" smtClean="0">
                <a:solidFill>
                  <a:schemeClr val="tx1"/>
                </a:solidFill>
              </a:rPr>
              <a:t>la </a:t>
            </a:r>
            <a:r>
              <a:rPr lang="it-IT" dirty="0">
                <a:solidFill>
                  <a:schemeClr val="tx1"/>
                </a:solidFill>
              </a:rPr>
              <a:t>mancata visualizzazione di offerte di acquisto sul portale del gestore della vendita telematica</a:t>
            </a:r>
            <a:r>
              <a:rPr lang="it-IT" dirty="0" smtClean="0">
                <a:solidFill>
                  <a:schemeClr val="tx1"/>
                </a:solidFill>
              </a:rPr>
              <a:t>;</a:t>
            </a:r>
          </a:p>
          <a:p>
            <a:r>
              <a:rPr lang="it-IT" dirty="0" smtClean="0">
                <a:solidFill>
                  <a:schemeClr val="tx1"/>
                </a:solidFill>
              </a:rPr>
              <a:t>che risultava </a:t>
            </a:r>
            <a:r>
              <a:rPr lang="it-IT" dirty="0">
                <a:solidFill>
                  <a:schemeClr val="tx1"/>
                </a:solidFill>
              </a:rPr>
              <a:t>tempestivamente eseguito un bonifico cauzionale sul conto corrente della </a:t>
            </a:r>
            <a:r>
              <a:rPr lang="it-IT" dirty="0" smtClean="0">
                <a:solidFill>
                  <a:schemeClr val="tx1"/>
                </a:solidFill>
              </a:rPr>
              <a:t>procedura;</a:t>
            </a:r>
          </a:p>
          <a:p>
            <a:r>
              <a:rPr lang="it-IT" dirty="0" smtClean="0">
                <a:solidFill>
                  <a:schemeClr val="tx1"/>
                </a:solidFill>
              </a:rPr>
              <a:t>Con reclamo ex art. 591 ter </a:t>
            </a:r>
            <a:r>
              <a:rPr lang="it-IT" dirty="0" err="1" smtClean="0">
                <a:solidFill>
                  <a:schemeClr val="tx1"/>
                </a:solidFill>
              </a:rPr>
              <a:t>c.p.c.</a:t>
            </a:r>
            <a:r>
              <a:rPr lang="it-IT" dirty="0" smtClean="0">
                <a:solidFill>
                  <a:schemeClr val="tx1"/>
                </a:solidFill>
              </a:rPr>
              <a:t> tizio deduce </a:t>
            </a:r>
            <a:r>
              <a:rPr lang="it-IT" dirty="0">
                <a:solidFill>
                  <a:schemeClr val="tx1"/>
                </a:solidFill>
              </a:rPr>
              <a:t>che trattasi del versamento della cauzione compiuto in relazione alla rituale e tempestiva presentazione dell'offerta di </a:t>
            </a:r>
            <a:r>
              <a:rPr lang="it-IT" dirty="0" smtClean="0">
                <a:solidFill>
                  <a:schemeClr val="tx1"/>
                </a:solidFill>
              </a:rPr>
              <a:t>acquisto da lui formulata.</a:t>
            </a:r>
          </a:p>
          <a:p>
            <a:r>
              <a:rPr lang="it-IT" dirty="0" smtClean="0">
                <a:solidFill>
                  <a:schemeClr val="tx1"/>
                </a:solidFill>
              </a:rPr>
              <a:t>A </a:t>
            </a:r>
            <a:r>
              <a:rPr lang="it-IT" dirty="0">
                <a:solidFill>
                  <a:schemeClr val="tx1"/>
                </a:solidFill>
              </a:rPr>
              <a:t>comprova dell'assunto ha depositato:</a:t>
            </a:r>
          </a:p>
          <a:p>
            <a:endParaRPr lang="it-IT" dirty="0"/>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Tree>
    <p:extLst>
      <p:ext uri="{BB962C8B-B14F-4D97-AF65-F5344CB8AC3E}">
        <p14:creationId xmlns:p14="http://schemas.microsoft.com/office/powerpoint/2010/main" val="355887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it-IT" sz="3400" b="1" dirty="0" smtClean="0">
                <a:solidFill>
                  <a:schemeClr val="bg1"/>
                </a:solidFill>
              </a:rPr>
              <a:t>La stampa del messaggio di posta elettronica di invio della offerta:</a:t>
            </a:r>
            <a:endParaRPr lang="it-IT" sz="3400" b="1" dirty="0">
              <a:solidFill>
                <a:schemeClr val="bg1"/>
              </a:solidFill>
            </a:endParaRPr>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49238"/>
            <a:ext cx="10515600" cy="5210353"/>
          </a:xfrm>
        </p:spPr>
        <p:txBody>
          <a:bodyPr>
            <a:normAutofit/>
          </a:bodyPr>
          <a:lstStyle/>
          <a:p>
            <a:endParaRPr lang="it-IT" dirty="0" smtClean="0">
              <a:solidFill>
                <a:schemeClr val="tx1"/>
              </a:solidFill>
            </a:endParaRPr>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2141620" y="2310063"/>
            <a:ext cx="8265695" cy="4228849"/>
          </a:xfrm>
          <a:prstGeom prst="rect">
            <a:avLst/>
          </a:prstGeom>
          <a:noFill/>
          <a:ln>
            <a:noFill/>
          </a:ln>
        </p:spPr>
      </p:pic>
      <p:sp>
        <p:nvSpPr>
          <p:cNvPr id="6" name="Rettangolo 5"/>
          <p:cNvSpPr/>
          <p:nvPr/>
        </p:nvSpPr>
        <p:spPr>
          <a:xfrm>
            <a:off x="2791326" y="2490537"/>
            <a:ext cx="1395664" cy="1082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7565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r>
              <a:rPr lang="it-IT" sz="3400" b="1" dirty="0" smtClean="0"/>
              <a:t>Il messaggio </a:t>
            </a:r>
            <a:r>
              <a:rPr lang="it-IT" sz="3400" b="1" dirty="0" err="1" smtClean="0"/>
              <a:t>pec</a:t>
            </a:r>
            <a:r>
              <a:rPr lang="it-IT" sz="3400" b="1" dirty="0" smtClean="0"/>
              <a:t> di ricevuta di accettazione del messaggio da parte del proprio gestore di </a:t>
            </a:r>
            <a:r>
              <a:rPr lang="it-IT" sz="3400" b="1" dirty="0" err="1" smtClean="0"/>
              <a:t>pec</a:t>
            </a:r>
            <a:endParaRPr lang="it-IT" sz="3400" b="1" dirty="0" smtClean="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a:bodyPr>
          <a:lstStyle/>
          <a:p>
            <a:endParaRPr lang="it-IT" dirty="0"/>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1925053" y="2133916"/>
            <a:ext cx="8157410" cy="4375167"/>
          </a:xfrm>
          <a:prstGeom prst="rect">
            <a:avLst/>
          </a:prstGeom>
          <a:noFill/>
          <a:ln>
            <a:noFill/>
          </a:ln>
        </p:spPr>
      </p:pic>
      <p:sp>
        <p:nvSpPr>
          <p:cNvPr id="6" name="Rettangolo 5"/>
          <p:cNvSpPr/>
          <p:nvPr/>
        </p:nvSpPr>
        <p:spPr>
          <a:xfrm>
            <a:off x="2430379" y="2354513"/>
            <a:ext cx="4138863" cy="1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776537" y="4235116"/>
            <a:ext cx="1985210" cy="240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756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Autofit/>
          </a:bodyPr>
          <a:lstStyle/>
          <a:p>
            <a:r>
              <a:rPr lang="it-IT" sz="2800" dirty="0" smtClean="0"/>
              <a:t>Il messaggio </a:t>
            </a:r>
            <a:r>
              <a:rPr lang="it-IT" sz="2800" dirty="0" err="1" smtClean="0"/>
              <a:t>pec</a:t>
            </a:r>
            <a:r>
              <a:rPr lang="it-IT" sz="2800" dirty="0" smtClean="0"/>
              <a:t> di ricevuta di consegna del messaggio alla casella </a:t>
            </a:r>
            <a:r>
              <a:rPr lang="it-IT" sz="2800" dirty="0" err="1" smtClean="0"/>
              <a:t>pec</a:t>
            </a:r>
            <a:r>
              <a:rPr lang="it-IT" sz="2800" dirty="0" smtClean="0"/>
              <a:t> del destinatario proveniente dal gestore della casella </a:t>
            </a:r>
            <a:r>
              <a:rPr lang="it-IT" sz="2800" dirty="0" err="1" smtClean="0"/>
              <a:t>pec</a:t>
            </a:r>
            <a:r>
              <a:rPr lang="it-IT" sz="2800" dirty="0" smtClean="0"/>
              <a:t> di questi,</a:t>
            </a:r>
            <a:endParaRPr lang="it-IT" sz="2800" dirty="0"/>
          </a:p>
        </p:txBody>
      </p:sp>
      <p:sp>
        <p:nvSpPr>
          <p:cNvPr id="3" name="Segnaposto testo 2">
            <a:extLst>
              <a:ext uri="{FF2B5EF4-FFF2-40B4-BE49-F238E27FC236}">
                <a16:creationId xmlns:a16="http://schemas.microsoft.com/office/drawing/2014/main" xmlns="" id="{E1C11FAD-1ED7-4A86-8385-0457DE1326D4}"/>
              </a:ext>
            </a:extLst>
          </p:cNvPr>
          <p:cNvSpPr>
            <a:spLocks noGrp="1"/>
          </p:cNvSpPr>
          <p:nvPr>
            <p:ph type="body" idx="1"/>
          </p:nvPr>
        </p:nvSpPr>
        <p:spPr>
          <a:xfrm>
            <a:off x="831850" y="1413143"/>
            <a:ext cx="10515600" cy="5210353"/>
          </a:xfrm>
        </p:spPr>
        <p:txBody>
          <a:bodyPr>
            <a:normAutofit/>
          </a:bodyPr>
          <a:lstStyle/>
          <a:p>
            <a:endParaRPr lang="it-IT" dirty="0"/>
          </a:p>
        </p:txBody>
      </p:sp>
      <p:sp>
        <p:nvSpPr>
          <p:cNvPr id="4" name="Segnaposto piè di pagina 3">
            <a:extLst>
              <a:ext uri="{FF2B5EF4-FFF2-40B4-BE49-F238E27FC236}">
                <a16:creationId xmlns:a16="http://schemas.microsoft.com/office/drawing/2014/main" xmlns="" id="{8A004E8B-C8F9-4847-A08B-A9A057E2202E}"/>
              </a:ext>
            </a:extLst>
          </p:cNvPr>
          <p:cNvSpPr>
            <a:spLocks noGrp="1"/>
          </p:cNvSpPr>
          <p:nvPr>
            <p:ph type="ftr" sz="quarter" idx="11"/>
          </p:nvPr>
        </p:nvSpPr>
        <p:spPr/>
        <p:txBody>
          <a:bodyPr/>
          <a:lstStyle/>
          <a:p>
            <a:r>
              <a:rPr lang="it-IT"/>
              <a:t>Rinaldo d'Alonzo</a:t>
            </a:r>
          </a:p>
        </p:txBody>
      </p:sp>
      <p:sp>
        <p:nvSpPr>
          <p:cNvPr id="6" name="Rettangolo 5"/>
          <p:cNvSpPr/>
          <p:nvPr/>
        </p:nvSpPr>
        <p:spPr>
          <a:xfrm>
            <a:off x="2430379" y="2354513"/>
            <a:ext cx="4138863" cy="1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p:nvPr/>
        </p:nvPicPr>
        <p:blipFill>
          <a:blip r:embed="rId2">
            <a:extLst>
              <a:ext uri="{28A0092B-C50C-407E-A947-70E740481C1C}">
                <a14:useLocalDpi xmlns:a14="http://schemas.microsoft.com/office/drawing/2010/main" val="0"/>
              </a:ext>
            </a:extLst>
          </a:blip>
          <a:srcRect/>
          <a:stretch>
            <a:fillRect/>
          </a:stretch>
        </p:blipFill>
        <p:spPr bwMode="auto">
          <a:xfrm>
            <a:off x="1335505" y="2186305"/>
            <a:ext cx="8903369" cy="3913706"/>
          </a:xfrm>
          <a:prstGeom prst="rect">
            <a:avLst/>
          </a:prstGeom>
          <a:noFill/>
          <a:ln>
            <a:noFill/>
          </a:ln>
        </p:spPr>
      </p:pic>
      <p:sp>
        <p:nvSpPr>
          <p:cNvPr id="7" name="Rettangolo 6"/>
          <p:cNvSpPr/>
          <p:nvPr/>
        </p:nvSpPr>
        <p:spPr>
          <a:xfrm>
            <a:off x="2053389" y="2458769"/>
            <a:ext cx="5129463" cy="256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888833" y="3994484"/>
            <a:ext cx="2534652" cy="168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35389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2186</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Calibri Light</vt:lpstr>
      <vt:lpstr>Wingdings</vt:lpstr>
      <vt:lpstr>Tema di Office</vt:lpstr>
      <vt:lpstr>L’offerta di acquisto: chi l’ha vista?</vt:lpstr>
      <vt:lpstr>Quando l’offerta telematica non appare</vt:lpstr>
      <vt:lpstr>La presentazione dell’offerta</vt:lpstr>
      <vt:lpstr>L’offerta si ha per depositata quando</vt:lpstr>
      <vt:lpstr>La messa a disposizione dell’offerta</vt:lpstr>
      <vt:lpstr>Tribunale di Larino, 19 dicembre 2018</vt:lpstr>
      <vt:lpstr>La stampa del messaggio di posta elettronica di invio della offerta:</vt:lpstr>
      <vt:lpstr>Il messaggio pec di ricevuta di accettazione del messaggio da parte del proprio gestore di pec</vt:lpstr>
      <vt:lpstr>Il messaggio pec di ricevuta di consegna del messaggio alla casella pec del destinatario proveniente dal gestore della casella pec di questi,</vt:lpstr>
      <vt:lpstr>La decisione del tribunale</vt:lpstr>
      <vt:lpstr>Il perché della richiesta</vt:lpstr>
      <vt:lpstr>La risposta del ministero</vt:lpstr>
      <vt:lpstr>Presentazione standard di PowerPoint</vt:lpstr>
      <vt:lpstr>Tribunale di Larino, 8 marzo 2019</vt:lpstr>
      <vt:lpstr>Le ragioni della illegittimità della esclusione operata dal DGSIA</vt:lpstr>
      <vt:lpstr>Il DGSIA non ha è legittimato alla esclusione delle offerte</vt:lpstr>
      <vt:lpstr>Dunque l’esclusione è illegittima</vt:lpstr>
      <vt:lpstr>Ragioni sistematiche</vt:lpstr>
      <vt:lpstr>La presentazione dell’offerta</vt:lpstr>
    </vt:vector>
  </TitlesOfParts>
  <Company>Min. Giustizia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presentazione dell’offerta</dc:title>
  <dc:creator>Rinaldo D'alonzo</dc:creator>
  <cp:lastModifiedBy>Rinaldo D'alonzo</cp:lastModifiedBy>
  <cp:revision>10</cp:revision>
  <dcterms:created xsi:type="dcterms:W3CDTF">2019-06-21T07:46:58Z</dcterms:created>
  <dcterms:modified xsi:type="dcterms:W3CDTF">2019-06-21T12:27:57Z</dcterms:modified>
</cp:coreProperties>
</file>