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6B0244C-BADC-4EF1-BC2C-447CBD166F0C}" type="datetimeFigureOut">
              <a:rPr lang="it-IT" smtClean="0"/>
              <a:t>19/06/2019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F205F0-A783-4372-814E-055811BB81B0}" type="slidenum">
              <a:rPr lang="it-IT" smtClean="0"/>
              <a:t>‹N›</a:t>
            </a:fld>
            <a:endParaRPr lang="it-IT"/>
          </a:p>
        </p:txBody>
      </p:sp>
    </p:spTree>
    <p:extLst>
      <p:ext uri="{BB962C8B-B14F-4D97-AF65-F5344CB8AC3E}">
        <p14:creationId xmlns:p14="http://schemas.microsoft.com/office/powerpoint/2010/main" val="2763619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No all’utilizzo generalizzato di sale d’asta (comunque a carico del Delegato)</a:t>
            </a:r>
          </a:p>
        </p:txBody>
      </p:sp>
      <p:sp>
        <p:nvSpPr>
          <p:cNvPr id="4" name="Segnaposto numero diapositiva 3"/>
          <p:cNvSpPr>
            <a:spLocks noGrp="1"/>
          </p:cNvSpPr>
          <p:nvPr>
            <p:ph type="sldNum" sz="quarter" idx="5"/>
          </p:nvPr>
        </p:nvSpPr>
        <p:spPr/>
        <p:txBody>
          <a:bodyPr/>
          <a:lstStyle/>
          <a:p>
            <a:fld id="{A7F205F0-A783-4372-814E-055811BB81B0}" type="slidenum">
              <a:rPr lang="it-IT" smtClean="0"/>
              <a:t>3</a:t>
            </a:fld>
            <a:endParaRPr lang="it-IT"/>
          </a:p>
        </p:txBody>
      </p:sp>
    </p:spTree>
    <p:extLst>
      <p:ext uri="{BB962C8B-B14F-4D97-AF65-F5344CB8AC3E}">
        <p14:creationId xmlns:p14="http://schemas.microsoft.com/office/powerpoint/2010/main" val="118280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Il PVP invierà alla PEC del presentatore il file dell’offerta criptato. Tale file, unitamente al file xml del bollo pagato, è da inviare tramite PEC all’indirizzo</a:t>
            </a:r>
          </a:p>
          <a:p>
            <a:r>
              <a:rPr lang="it-IT" dirty="0"/>
              <a:t>offertapvp.dgsia@giustiziacert.it e sarà visibile al Professionista Delegato tra i 180 e i 120 minuti</a:t>
            </a:r>
          </a:p>
          <a:p>
            <a:r>
              <a:rPr lang="it-IT" dirty="0"/>
              <a:t>prima dell’inizio dell’asta. Almeno trenta minuti prima dell’inizio dell’asta il gestore della vendita invierà al</a:t>
            </a:r>
          </a:p>
          <a:p>
            <a:r>
              <a:rPr lang="it-IT" dirty="0"/>
              <a:t>presentatore le credenziali per poter accedere alle fasi dell’asta). </a:t>
            </a:r>
          </a:p>
        </p:txBody>
      </p:sp>
      <p:sp>
        <p:nvSpPr>
          <p:cNvPr id="4" name="Segnaposto numero diapositiva 3"/>
          <p:cNvSpPr>
            <a:spLocks noGrp="1"/>
          </p:cNvSpPr>
          <p:nvPr>
            <p:ph type="sldNum" sz="quarter" idx="5"/>
          </p:nvPr>
        </p:nvSpPr>
        <p:spPr/>
        <p:txBody>
          <a:bodyPr/>
          <a:lstStyle/>
          <a:p>
            <a:fld id="{A7F205F0-A783-4372-814E-055811BB81B0}" type="slidenum">
              <a:rPr lang="it-IT" smtClean="0"/>
              <a:t>6</a:t>
            </a:fld>
            <a:endParaRPr lang="it-IT"/>
          </a:p>
        </p:txBody>
      </p:sp>
    </p:spTree>
    <p:extLst>
      <p:ext uri="{BB962C8B-B14F-4D97-AF65-F5344CB8AC3E}">
        <p14:creationId xmlns:p14="http://schemas.microsoft.com/office/powerpoint/2010/main" val="3782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GDPR </a:t>
            </a:r>
          </a:p>
        </p:txBody>
      </p:sp>
      <p:sp>
        <p:nvSpPr>
          <p:cNvPr id="4" name="Segnaposto numero diapositiva 3"/>
          <p:cNvSpPr>
            <a:spLocks noGrp="1"/>
          </p:cNvSpPr>
          <p:nvPr>
            <p:ph type="sldNum" sz="quarter" idx="5"/>
          </p:nvPr>
        </p:nvSpPr>
        <p:spPr/>
        <p:txBody>
          <a:bodyPr/>
          <a:lstStyle/>
          <a:p>
            <a:fld id="{A7F205F0-A783-4372-814E-055811BB81B0}" type="slidenum">
              <a:rPr lang="it-IT" smtClean="0"/>
              <a:t>7</a:t>
            </a:fld>
            <a:endParaRPr lang="it-IT"/>
          </a:p>
        </p:txBody>
      </p:sp>
    </p:spTree>
    <p:extLst>
      <p:ext uri="{BB962C8B-B14F-4D97-AF65-F5344CB8AC3E}">
        <p14:creationId xmlns:p14="http://schemas.microsoft.com/office/powerpoint/2010/main" val="39943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34667B5-9900-4E8D-92DD-3AA78021E61D}" type="datetime1">
              <a:rPr lang="en-US" smtClean="0"/>
              <a:t>6/19/2019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3374002-5A59-4549-A52A-F8FD8ECED651}"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D59C6F3-AAA7-4F65-BC50-4C6B0CB159B5}"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74E2970-9C99-4218-AB2B-25BF8E0A7D30}"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868DC18-D77E-482D-8182-17283A3CB4C6}"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77229D9C-DCC5-4E03-9A8C-41C6A59B63CA}" type="datetime1">
              <a:rPr lang="en-US" smtClean="0"/>
              <a:t>6/19/2019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B6286D0B-62DC-434A-A18E-EA528D08FCF9}" type="datetime1">
              <a:rPr lang="en-US" smtClean="0"/>
              <a:t>6/19/2019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E15E4D5-85FB-4B06-BAEA-CA35269B8A85}" type="datetime1">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203787C-C3CB-4182-B177-F32259DA6B66}" type="datetime1">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99E119D-43D5-4F89-8960-BDE3DB5DECDC}" type="datetime1">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BB1C80A-BEF0-498D-A1D4-E5998F59F1A6}" type="datetime1">
              <a:rPr lang="en-US" smtClean="0"/>
              <a:t>6/19/2019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2D017120-696E-49F2-8BAF-41773DA46BCC}"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900C027-5DB3-4328-BF87-5B81C5AEE17B}" type="datetime1">
              <a:rPr lang="en-US" smtClean="0"/>
              <a:t>6/19/2019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73B087-881F-48DC-8B4B-9E5066E0DC30}" type="datetime1">
              <a:rPr lang="en-US" smtClean="0"/>
              <a:t>6/19/2019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0F689-6AE6-421B-8F74-0766CA7B081B}" type="datetime1">
              <a:rPr lang="en-US" smtClean="0"/>
              <a:t>6/19/2019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CABEEFB-B02E-4FC8-87A0-B8271E9B0451}"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38D3754-E5F9-45C8-B4C0-35C2BF2C317C}" type="datetime1">
              <a:rPr lang="en-US" smtClean="0"/>
              <a:t>6/19/2019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ED4A3FF-A3DB-4A09-AE68-0F31E108E036}" type="datetime1">
              <a:rPr lang="en-US" smtClean="0"/>
              <a:t>6/19/2019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8">
            <a:extLst>
              <a:ext uri="{FF2B5EF4-FFF2-40B4-BE49-F238E27FC236}">
                <a16:creationId xmlns:a16="http://schemas.microsoft.com/office/drawing/2014/main" id="{29EF3596-DF97-4605-88C4-E1D6634C1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72" name="Group 10">
            <a:extLst>
              <a:ext uri="{FF2B5EF4-FFF2-40B4-BE49-F238E27FC236}">
                <a16:creationId xmlns:a16="http://schemas.microsoft.com/office/drawing/2014/main" id="{A04CF5AE-1525-458C-805A-277612287C4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bg2"/>
              </a:gs>
              <a:gs pos="100000">
                <a:schemeClr val="tx2">
                  <a:lumMod val="60000"/>
                  <a:lumOff val="40000"/>
                </a:schemeClr>
              </a:gs>
            </a:gsLst>
            <a:lin ang="5400000" scaled="0"/>
            <a:tileRect/>
          </a:gradFill>
        </p:grpSpPr>
        <p:sp>
          <p:nvSpPr>
            <p:cNvPr id="12" name="Rectangle 5">
              <a:extLst>
                <a:ext uri="{FF2B5EF4-FFF2-40B4-BE49-F238E27FC236}">
                  <a16:creationId xmlns:a16="http://schemas.microsoft.com/office/drawing/2014/main" id="{75184BC4-A6A5-41B7-9463-51287F8C988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3" name="Freeform 6">
              <a:extLst>
                <a:ext uri="{FF2B5EF4-FFF2-40B4-BE49-F238E27FC236}">
                  <a16:creationId xmlns:a16="http://schemas.microsoft.com/office/drawing/2014/main" id="{847CE477-1D61-4F65-A819-156F30645C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7">
              <a:extLst>
                <a:ext uri="{FF2B5EF4-FFF2-40B4-BE49-F238E27FC236}">
                  <a16:creationId xmlns:a16="http://schemas.microsoft.com/office/drawing/2014/main" id="{0168D70C-C0A3-4080-935A-4C7D34D1FD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Rectangle 8">
              <a:extLst>
                <a:ext uri="{FF2B5EF4-FFF2-40B4-BE49-F238E27FC236}">
                  <a16:creationId xmlns:a16="http://schemas.microsoft.com/office/drawing/2014/main" id="{4BFE52DB-6074-4322-91A0-BA19AC6534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6" name="Freeform 9">
              <a:extLst>
                <a:ext uri="{FF2B5EF4-FFF2-40B4-BE49-F238E27FC236}">
                  <a16:creationId xmlns:a16="http://schemas.microsoft.com/office/drawing/2014/main" id="{15482A31-6AFE-4781-B3EC-26CF5A34CC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0">
              <a:extLst>
                <a:ext uri="{FF2B5EF4-FFF2-40B4-BE49-F238E27FC236}">
                  <a16:creationId xmlns:a16="http://schemas.microsoft.com/office/drawing/2014/main" id="{A2F5607A-50CD-401B-AA0D-375828CC2B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1">
              <a:extLst>
                <a:ext uri="{FF2B5EF4-FFF2-40B4-BE49-F238E27FC236}">
                  <a16:creationId xmlns:a16="http://schemas.microsoft.com/office/drawing/2014/main" id="{E2065C15-E60F-4857-877B-1F8235F9A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2">
              <a:extLst>
                <a:ext uri="{FF2B5EF4-FFF2-40B4-BE49-F238E27FC236}">
                  <a16:creationId xmlns:a16="http://schemas.microsoft.com/office/drawing/2014/main" id="{10515003-9E36-4383-852B-C467122CD4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3">
              <a:extLst>
                <a:ext uri="{FF2B5EF4-FFF2-40B4-BE49-F238E27FC236}">
                  <a16:creationId xmlns:a16="http://schemas.microsoft.com/office/drawing/2014/main" id="{F6809E31-CFB3-4460-A5B9-9B5D20C4D2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4">
              <a:extLst>
                <a:ext uri="{FF2B5EF4-FFF2-40B4-BE49-F238E27FC236}">
                  <a16:creationId xmlns:a16="http://schemas.microsoft.com/office/drawing/2014/main" id="{A4181E6F-BF0F-40DF-B995-3E6E1D016D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5">
              <a:extLst>
                <a:ext uri="{FF2B5EF4-FFF2-40B4-BE49-F238E27FC236}">
                  <a16:creationId xmlns:a16="http://schemas.microsoft.com/office/drawing/2014/main" id="{21ECCFEF-1B38-4DA5-BE12-61FC2805724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6">
              <a:extLst>
                <a:ext uri="{FF2B5EF4-FFF2-40B4-BE49-F238E27FC236}">
                  <a16:creationId xmlns:a16="http://schemas.microsoft.com/office/drawing/2014/main" id="{EF7B7547-12E7-424A-B8A2-836C862B0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7">
              <a:extLst>
                <a:ext uri="{FF2B5EF4-FFF2-40B4-BE49-F238E27FC236}">
                  <a16:creationId xmlns:a16="http://schemas.microsoft.com/office/drawing/2014/main" id="{ED73F691-9932-4DF3-9C00-5FB99E59B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8">
              <a:extLst>
                <a:ext uri="{FF2B5EF4-FFF2-40B4-BE49-F238E27FC236}">
                  <a16:creationId xmlns:a16="http://schemas.microsoft.com/office/drawing/2014/main" id="{FC1D4D7C-DDA0-4901-B134-3A4F498A451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19">
              <a:extLst>
                <a:ext uri="{FF2B5EF4-FFF2-40B4-BE49-F238E27FC236}">
                  <a16:creationId xmlns:a16="http://schemas.microsoft.com/office/drawing/2014/main" id="{1D667447-7CCB-4723-98DC-3B6243BB50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Freeform 20">
              <a:extLst>
                <a:ext uri="{FF2B5EF4-FFF2-40B4-BE49-F238E27FC236}">
                  <a16:creationId xmlns:a16="http://schemas.microsoft.com/office/drawing/2014/main" id="{3205CA6A-75CC-441A-A983-276CC724380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21">
              <a:extLst>
                <a:ext uri="{FF2B5EF4-FFF2-40B4-BE49-F238E27FC236}">
                  <a16:creationId xmlns:a16="http://schemas.microsoft.com/office/drawing/2014/main" id="{97C5F7AB-65D8-48CC-ABE1-4E6FCC596D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2">
              <a:extLst>
                <a:ext uri="{FF2B5EF4-FFF2-40B4-BE49-F238E27FC236}">
                  <a16:creationId xmlns:a16="http://schemas.microsoft.com/office/drawing/2014/main" id="{9D2DE9CF-1915-4458-8504-23EE23C7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3">
              <a:extLst>
                <a:ext uri="{FF2B5EF4-FFF2-40B4-BE49-F238E27FC236}">
                  <a16:creationId xmlns:a16="http://schemas.microsoft.com/office/drawing/2014/main" id="{875539DD-1581-4269-9977-2AD4EC61A06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4">
              <a:extLst>
                <a:ext uri="{FF2B5EF4-FFF2-40B4-BE49-F238E27FC236}">
                  <a16:creationId xmlns:a16="http://schemas.microsoft.com/office/drawing/2014/main" id="{4F35F98A-A81D-4A28-B3EF-AA4CF85525E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5">
              <a:extLst>
                <a:ext uri="{FF2B5EF4-FFF2-40B4-BE49-F238E27FC236}">
                  <a16:creationId xmlns:a16="http://schemas.microsoft.com/office/drawing/2014/main" id="{2F4C3514-1560-4004-BACC-31CAF69A9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6">
              <a:extLst>
                <a:ext uri="{FF2B5EF4-FFF2-40B4-BE49-F238E27FC236}">
                  <a16:creationId xmlns:a16="http://schemas.microsoft.com/office/drawing/2014/main" id="{759492B1-819E-4D36-8684-DE6269CD9FE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7">
              <a:extLst>
                <a:ext uri="{FF2B5EF4-FFF2-40B4-BE49-F238E27FC236}">
                  <a16:creationId xmlns:a16="http://schemas.microsoft.com/office/drawing/2014/main" id="{6D37E5FF-AC11-4600-A1A7-5A79E8987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8">
              <a:extLst>
                <a:ext uri="{FF2B5EF4-FFF2-40B4-BE49-F238E27FC236}">
                  <a16:creationId xmlns:a16="http://schemas.microsoft.com/office/drawing/2014/main" id="{71BEA79E-EC3A-49E3-BF83-FD38146C20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9">
              <a:extLst>
                <a:ext uri="{FF2B5EF4-FFF2-40B4-BE49-F238E27FC236}">
                  <a16:creationId xmlns:a16="http://schemas.microsoft.com/office/drawing/2014/main" id="{628003CD-17C2-4EF6-9422-BCC831E6E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0">
              <a:extLst>
                <a:ext uri="{FF2B5EF4-FFF2-40B4-BE49-F238E27FC236}">
                  <a16:creationId xmlns:a16="http://schemas.microsoft.com/office/drawing/2014/main" id="{1116C327-1D14-460A-A6E2-78987B1492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31">
              <a:extLst>
                <a:ext uri="{FF2B5EF4-FFF2-40B4-BE49-F238E27FC236}">
                  <a16:creationId xmlns:a16="http://schemas.microsoft.com/office/drawing/2014/main" id="{BE5E6917-BBB5-46D6-A9EF-108A2A621F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32">
              <a:extLst>
                <a:ext uri="{FF2B5EF4-FFF2-40B4-BE49-F238E27FC236}">
                  <a16:creationId xmlns:a16="http://schemas.microsoft.com/office/drawing/2014/main" id="{15AE5B56-D24B-45D6-B264-EFD2BCFDE4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0" name="Rectangle 33">
              <a:extLst>
                <a:ext uri="{FF2B5EF4-FFF2-40B4-BE49-F238E27FC236}">
                  <a16:creationId xmlns:a16="http://schemas.microsoft.com/office/drawing/2014/main" id="{3F5649DF-34D2-42EB-AEA0-DB38895E791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41" name="Freeform 34">
              <a:extLst>
                <a:ext uri="{FF2B5EF4-FFF2-40B4-BE49-F238E27FC236}">
                  <a16:creationId xmlns:a16="http://schemas.microsoft.com/office/drawing/2014/main" id="{908BA6A2-58E6-4EF1-B21C-C129AD44AF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2" name="Freeform 35">
              <a:extLst>
                <a:ext uri="{FF2B5EF4-FFF2-40B4-BE49-F238E27FC236}">
                  <a16:creationId xmlns:a16="http://schemas.microsoft.com/office/drawing/2014/main" id="{FF764234-DCC8-409D-9589-60BA5BEBD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3" name="Freeform 36">
              <a:extLst>
                <a:ext uri="{FF2B5EF4-FFF2-40B4-BE49-F238E27FC236}">
                  <a16:creationId xmlns:a16="http://schemas.microsoft.com/office/drawing/2014/main" id="{672EDBF1-5836-45EE-ACAA-026F06E612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4" name="Freeform 37">
              <a:extLst>
                <a:ext uri="{FF2B5EF4-FFF2-40B4-BE49-F238E27FC236}">
                  <a16:creationId xmlns:a16="http://schemas.microsoft.com/office/drawing/2014/main" id="{32EDE749-EE15-49ED-A703-EB5B8296FCC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5" name="Freeform 38">
              <a:extLst>
                <a:ext uri="{FF2B5EF4-FFF2-40B4-BE49-F238E27FC236}">
                  <a16:creationId xmlns:a16="http://schemas.microsoft.com/office/drawing/2014/main" id="{ECAFA4A1-3EFA-41E8-8124-5BD1A7FD33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6" name="Freeform 39">
              <a:extLst>
                <a:ext uri="{FF2B5EF4-FFF2-40B4-BE49-F238E27FC236}">
                  <a16:creationId xmlns:a16="http://schemas.microsoft.com/office/drawing/2014/main" id="{5FC977BF-3314-4C13-949F-F7005E49A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7" name="Freeform 40">
              <a:extLst>
                <a:ext uri="{FF2B5EF4-FFF2-40B4-BE49-F238E27FC236}">
                  <a16:creationId xmlns:a16="http://schemas.microsoft.com/office/drawing/2014/main" id="{FFE293AA-EA29-496D-B73C-DD63AA5CEDC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8" name="Freeform 41">
              <a:extLst>
                <a:ext uri="{FF2B5EF4-FFF2-40B4-BE49-F238E27FC236}">
                  <a16:creationId xmlns:a16="http://schemas.microsoft.com/office/drawing/2014/main" id="{555B5CF2-EB1C-4BAF-831C-F7563748F4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9" name="Freeform 42">
              <a:extLst>
                <a:ext uri="{FF2B5EF4-FFF2-40B4-BE49-F238E27FC236}">
                  <a16:creationId xmlns:a16="http://schemas.microsoft.com/office/drawing/2014/main" id="{6C35CEC0-2B0B-4B96-A85B-170DFCE739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0" name="Freeform 43">
              <a:extLst>
                <a:ext uri="{FF2B5EF4-FFF2-40B4-BE49-F238E27FC236}">
                  <a16:creationId xmlns:a16="http://schemas.microsoft.com/office/drawing/2014/main" id="{4479BA0E-1F0F-44CC-B967-41E59E556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1" name="Freeform 44">
              <a:extLst>
                <a:ext uri="{FF2B5EF4-FFF2-40B4-BE49-F238E27FC236}">
                  <a16:creationId xmlns:a16="http://schemas.microsoft.com/office/drawing/2014/main" id="{0EA2BA01-0538-42E6-94BA-FC5ADB2DE13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2" name="Rectangle 45">
              <a:extLst>
                <a:ext uri="{FF2B5EF4-FFF2-40B4-BE49-F238E27FC236}">
                  <a16:creationId xmlns:a16="http://schemas.microsoft.com/office/drawing/2014/main" id="{03F7E47C-F027-4901-A6C8-390843EE323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53" name="Freeform 46">
              <a:extLst>
                <a:ext uri="{FF2B5EF4-FFF2-40B4-BE49-F238E27FC236}">
                  <a16:creationId xmlns:a16="http://schemas.microsoft.com/office/drawing/2014/main" id="{28E1E440-AFF9-4333-83FE-EE96FF139F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4" name="Freeform 47">
              <a:extLst>
                <a:ext uri="{FF2B5EF4-FFF2-40B4-BE49-F238E27FC236}">
                  <a16:creationId xmlns:a16="http://schemas.microsoft.com/office/drawing/2014/main" id="{303A70BD-0FF2-440D-BE34-940EEC170DF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5" name="Freeform 48">
              <a:extLst>
                <a:ext uri="{FF2B5EF4-FFF2-40B4-BE49-F238E27FC236}">
                  <a16:creationId xmlns:a16="http://schemas.microsoft.com/office/drawing/2014/main" id="{E9E7E43D-CEBC-4F5A-9849-06150C6F5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6" name="Freeform 49">
              <a:extLst>
                <a:ext uri="{FF2B5EF4-FFF2-40B4-BE49-F238E27FC236}">
                  <a16:creationId xmlns:a16="http://schemas.microsoft.com/office/drawing/2014/main" id="{DB41515B-EB52-4FB6-9ED6-AFDF7598F2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7" name="Freeform 50">
              <a:extLst>
                <a:ext uri="{FF2B5EF4-FFF2-40B4-BE49-F238E27FC236}">
                  <a16:creationId xmlns:a16="http://schemas.microsoft.com/office/drawing/2014/main" id="{325F3C87-07A2-4F10-AFAB-254EC057F9C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8" name="Freeform 51">
              <a:extLst>
                <a:ext uri="{FF2B5EF4-FFF2-40B4-BE49-F238E27FC236}">
                  <a16:creationId xmlns:a16="http://schemas.microsoft.com/office/drawing/2014/main" id="{8A65FB10-C150-41C0-AE33-92EA10D29C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9" name="Freeform 52">
              <a:extLst>
                <a:ext uri="{FF2B5EF4-FFF2-40B4-BE49-F238E27FC236}">
                  <a16:creationId xmlns:a16="http://schemas.microsoft.com/office/drawing/2014/main" id="{87206993-1AA8-4179-B1AE-7486E1FA08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0" name="Freeform 53">
              <a:extLst>
                <a:ext uri="{FF2B5EF4-FFF2-40B4-BE49-F238E27FC236}">
                  <a16:creationId xmlns:a16="http://schemas.microsoft.com/office/drawing/2014/main" id="{85A838BB-56EF-47B9-B613-2EC774731E7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1" name="Freeform 54">
              <a:extLst>
                <a:ext uri="{FF2B5EF4-FFF2-40B4-BE49-F238E27FC236}">
                  <a16:creationId xmlns:a16="http://schemas.microsoft.com/office/drawing/2014/main" id="{E7A25950-F58D-4098-9824-C8518F323EC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2" name="Freeform 55">
              <a:extLst>
                <a:ext uri="{FF2B5EF4-FFF2-40B4-BE49-F238E27FC236}">
                  <a16:creationId xmlns:a16="http://schemas.microsoft.com/office/drawing/2014/main" id="{3CD280DC-A611-4DAC-BC0C-070097BBE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3" name="Freeform 56">
              <a:extLst>
                <a:ext uri="{FF2B5EF4-FFF2-40B4-BE49-F238E27FC236}">
                  <a16:creationId xmlns:a16="http://schemas.microsoft.com/office/drawing/2014/main" id="{88921E44-6C5B-4CD9-8347-604B039BAC9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4" name="Freeform 57">
              <a:extLst>
                <a:ext uri="{FF2B5EF4-FFF2-40B4-BE49-F238E27FC236}">
                  <a16:creationId xmlns:a16="http://schemas.microsoft.com/office/drawing/2014/main" id="{311649F5-0FA2-4ED1-9C27-5EFF64007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65" name="Freeform 58">
              <a:extLst>
                <a:ext uri="{FF2B5EF4-FFF2-40B4-BE49-F238E27FC236}">
                  <a16:creationId xmlns:a16="http://schemas.microsoft.com/office/drawing/2014/main" id="{F94683F6-FEDA-4D28-9E9F-557699D6A3B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pic>
        <p:nvPicPr>
          <p:cNvPr id="73" name="Picture 2">
            <a:extLst>
              <a:ext uri="{FF2B5EF4-FFF2-40B4-BE49-F238E27FC236}">
                <a16:creationId xmlns:a16="http://schemas.microsoft.com/office/drawing/2014/main" id="{EE045C80-5D28-4F64-9892-322DA1D237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3" y="-3747"/>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2" name="Titolo 1">
            <a:extLst>
              <a:ext uri="{FF2B5EF4-FFF2-40B4-BE49-F238E27FC236}">
                <a16:creationId xmlns:a16="http://schemas.microsoft.com/office/drawing/2014/main" id="{7B618E64-31D3-4A20-BF15-98D2C534AD1E}"/>
              </a:ext>
            </a:extLst>
          </p:cNvPr>
          <p:cNvSpPr>
            <a:spLocks noGrp="1"/>
          </p:cNvSpPr>
          <p:nvPr>
            <p:ph type="ctrTitle"/>
          </p:nvPr>
        </p:nvSpPr>
        <p:spPr>
          <a:xfrm>
            <a:off x="1876425" y="1113282"/>
            <a:ext cx="5201086" cy="2396681"/>
          </a:xfrm>
        </p:spPr>
        <p:txBody>
          <a:bodyPr>
            <a:normAutofit/>
          </a:bodyPr>
          <a:lstStyle/>
          <a:p>
            <a:r>
              <a:rPr lang="it-IT" dirty="0">
                <a:solidFill>
                  <a:srgbClr val="FFFFFF"/>
                </a:solidFill>
              </a:rPr>
              <a:t>L’ESECUZIONE IMMOBILIARE IN ITALIA</a:t>
            </a:r>
          </a:p>
        </p:txBody>
      </p:sp>
      <p:sp>
        <p:nvSpPr>
          <p:cNvPr id="3" name="Sottotitolo 2">
            <a:extLst>
              <a:ext uri="{FF2B5EF4-FFF2-40B4-BE49-F238E27FC236}">
                <a16:creationId xmlns:a16="http://schemas.microsoft.com/office/drawing/2014/main" id="{171C96BB-C074-4355-8C47-24A06402286A}"/>
              </a:ext>
            </a:extLst>
          </p:cNvPr>
          <p:cNvSpPr>
            <a:spLocks noGrp="1"/>
          </p:cNvSpPr>
          <p:nvPr>
            <p:ph type="subTitle" idx="1"/>
          </p:nvPr>
        </p:nvSpPr>
        <p:spPr>
          <a:xfrm>
            <a:off x="1876424" y="3602038"/>
            <a:ext cx="5231513" cy="2052720"/>
          </a:xfrm>
        </p:spPr>
        <p:txBody>
          <a:bodyPr>
            <a:normAutofit/>
          </a:bodyPr>
          <a:lstStyle/>
          <a:p>
            <a:pPr algn="ctr"/>
            <a:r>
              <a:rPr lang="it-IT" i="1" dirty="0">
                <a:solidFill>
                  <a:schemeClr val="bg2"/>
                </a:solidFill>
              </a:rPr>
              <a:t>II sessione </a:t>
            </a:r>
          </a:p>
          <a:p>
            <a:pPr algn="ctr"/>
            <a:r>
              <a:rPr lang="it-IT" i="1" dirty="0">
                <a:solidFill>
                  <a:schemeClr val="bg2"/>
                </a:solidFill>
              </a:rPr>
              <a:t>Le vendite telematiche: la scelta delle </a:t>
            </a:r>
            <a:r>
              <a:rPr lang="it-IT" i="1" dirty="0" err="1">
                <a:solidFill>
                  <a:schemeClr val="bg2"/>
                </a:solidFill>
              </a:rPr>
              <a:t>modalita’</a:t>
            </a:r>
            <a:r>
              <a:rPr lang="it-IT" i="1" dirty="0">
                <a:solidFill>
                  <a:schemeClr val="bg2"/>
                </a:solidFill>
              </a:rPr>
              <a:t> di vendita – i rimedi a disposizione delle parti ed i limiti di contestazione della scelta del G.E. </a:t>
            </a:r>
          </a:p>
        </p:txBody>
      </p:sp>
      <p:sp useBgFill="1">
        <p:nvSpPr>
          <p:cNvPr id="74" name="Round Diagonal Corner Rectangle 6">
            <a:extLst>
              <a:ext uri="{FF2B5EF4-FFF2-40B4-BE49-F238E27FC236}">
                <a16:creationId xmlns:a16="http://schemas.microsoft.com/office/drawing/2014/main" id="{0F4BA0F2-1035-4F3D-B3FE-C551450E4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0945" y="808057"/>
            <a:ext cx="3821429" cy="5234394"/>
          </a:xfrm>
          <a:prstGeom prst="round2DiagRect">
            <a:avLst>
              <a:gd name="adj1" fmla="val 11323"/>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id="{674C8D9C-CD9B-4D23-89DA-2DED42C58AA1}"/>
              </a:ext>
            </a:extLst>
          </p:cNvPr>
          <p:cNvPicPr>
            <a:picLocks noChangeAspect="1"/>
          </p:cNvPicPr>
          <p:nvPr/>
        </p:nvPicPr>
        <p:blipFill>
          <a:blip r:embed="rId3"/>
          <a:stretch>
            <a:fillRect/>
          </a:stretch>
        </p:blipFill>
        <p:spPr>
          <a:xfrm>
            <a:off x="7882340" y="2368357"/>
            <a:ext cx="3178638" cy="2113794"/>
          </a:xfrm>
          <a:prstGeom prst="rect">
            <a:avLst/>
          </a:prstGeom>
          <a:solidFill>
            <a:srgbClr val="FFFFFF">
              <a:shade val="85000"/>
            </a:srgbClr>
          </a:solidFill>
          <a:ln w="88900" cap="sq">
            <a:solidFill>
              <a:schemeClr val="tx2">
                <a:lumMod val="7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CasellaDiTesto 4">
            <a:extLst>
              <a:ext uri="{FF2B5EF4-FFF2-40B4-BE49-F238E27FC236}">
                <a16:creationId xmlns:a16="http://schemas.microsoft.com/office/drawing/2014/main" id="{1CCBFDD3-A597-4976-AD20-6D1136F47368}"/>
              </a:ext>
            </a:extLst>
          </p:cNvPr>
          <p:cNvSpPr txBox="1"/>
          <p:nvPr/>
        </p:nvSpPr>
        <p:spPr>
          <a:xfrm>
            <a:off x="8205404" y="4867275"/>
            <a:ext cx="2822831" cy="369332"/>
          </a:xfrm>
          <a:prstGeom prst="rect">
            <a:avLst/>
          </a:prstGeom>
          <a:noFill/>
        </p:spPr>
        <p:txBody>
          <a:bodyPr wrap="square" rtlCol="0">
            <a:spAutoFit/>
          </a:bodyPr>
          <a:lstStyle/>
          <a:p>
            <a:r>
              <a:rPr lang="it-IT" i="1">
                <a:latin typeface="Agency FB" panose="020B0503020202020204" pitchFamily="34" charset="0"/>
              </a:rPr>
              <a:t>TIVOLI – 21/22 GIUGNO 2019</a:t>
            </a:r>
            <a:endParaRPr lang="it-IT" i="1" dirty="0">
              <a:latin typeface="Agency FB" panose="020B0503020202020204" pitchFamily="34" charset="0"/>
            </a:endParaRPr>
          </a:p>
        </p:txBody>
      </p:sp>
      <p:sp>
        <p:nvSpPr>
          <p:cNvPr id="7" name="Segnaposto piè di pagina 6">
            <a:extLst>
              <a:ext uri="{FF2B5EF4-FFF2-40B4-BE49-F238E27FC236}">
                <a16:creationId xmlns:a16="http://schemas.microsoft.com/office/drawing/2014/main" id="{E00BFF2B-C881-45FE-9863-369B8710E487}"/>
              </a:ext>
            </a:extLst>
          </p:cNvPr>
          <p:cNvSpPr>
            <a:spLocks noGrp="1"/>
          </p:cNvSpPr>
          <p:nvPr>
            <p:ph type="ftr" sz="quarter" idx="11"/>
          </p:nvPr>
        </p:nvSpPr>
        <p:spPr>
          <a:xfrm>
            <a:off x="3080518" y="6387046"/>
            <a:ext cx="5124886" cy="365125"/>
          </a:xfrm>
        </p:spPr>
        <p:txBody>
          <a:bodyPr/>
          <a:lstStyle/>
          <a:p>
            <a:r>
              <a:rPr lang="en-US" b="1" i="1" dirty="0">
                <a:solidFill>
                  <a:schemeClr val="bg1"/>
                </a:solidFill>
              </a:rPr>
              <a:t>Mara Calembo – avvocato in Milano e </a:t>
            </a:r>
            <a:r>
              <a:rPr lang="en-US" b="1" i="1" dirty="0" err="1">
                <a:solidFill>
                  <a:schemeClr val="bg1"/>
                </a:solidFill>
              </a:rPr>
              <a:t>presidente</a:t>
            </a:r>
            <a:r>
              <a:rPr lang="en-US" b="1" i="1" dirty="0">
                <a:solidFill>
                  <a:schemeClr val="bg1"/>
                </a:solidFill>
              </a:rPr>
              <a:t> ass.ne omnia </a:t>
            </a:r>
            <a:r>
              <a:rPr lang="en-US" b="1" i="1" dirty="0" err="1">
                <a:solidFill>
                  <a:schemeClr val="bg1"/>
                </a:solidFill>
              </a:rPr>
              <a:t>executiones</a:t>
            </a:r>
            <a:r>
              <a:rPr lang="en-US" b="1" i="1" dirty="0">
                <a:solidFill>
                  <a:schemeClr val="bg1"/>
                </a:solidFill>
              </a:rPr>
              <a:t> </a:t>
            </a:r>
          </a:p>
        </p:txBody>
      </p:sp>
    </p:spTree>
    <p:extLst>
      <p:ext uri="{BB962C8B-B14F-4D97-AF65-F5344CB8AC3E}">
        <p14:creationId xmlns:p14="http://schemas.microsoft.com/office/powerpoint/2010/main" val="383901347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87EA51-2D59-4147-A946-424D869FB0DE}"/>
              </a:ext>
            </a:extLst>
          </p:cNvPr>
          <p:cNvSpPr>
            <a:spLocks noGrp="1"/>
          </p:cNvSpPr>
          <p:nvPr>
            <p:ph type="title"/>
          </p:nvPr>
        </p:nvSpPr>
        <p:spPr/>
        <p:txBody>
          <a:bodyPr/>
          <a:lstStyle/>
          <a:p>
            <a:pPr algn="ctr"/>
            <a:r>
              <a:rPr lang="it-IT" b="1" dirty="0"/>
              <a:t>La scelta del tribunale di Milano</a:t>
            </a:r>
          </a:p>
        </p:txBody>
      </p:sp>
      <p:sp>
        <p:nvSpPr>
          <p:cNvPr id="3" name="Segnaposto contenuto 2">
            <a:extLst>
              <a:ext uri="{FF2B5EF4-FFF2-40B4-BE49-F238E27FC236}">
                <a16:creationId xmlns:a16="http://schemas.microsoft.com/office/drawing/2014/main" id="{4CCB2D03-3642-4217-A002-381AA321B5DF}"/>
              </a:ext>
            </a:extLst>
          </p:cNvPr>
          <p:cNvSpPr>
            <a:spLocks noGrp="1"/>
          </p:cNvSpPr>
          <p:nvPr>
            <p:ph sz="half" idx="1"/>
          </p:nvPr>
        </p:nvSpPr>
        <p:spPr>
          <a:xfrm>
            <a:off x="1378916" y="2157411"/>
            <a:ext cx="4878389" cy="3541714"/>
          </a:xfrm>
        </p:spPr>
        <p:txBody>
          <a:bodyPr>
            <a:normAutofit fontScale="92500"/>
          </a:bodyPr>
          <a:lstStyle/>
          <a:p>
            <a:pPr marL="0" indent="0" algn="just">
              <a:buNone/>
            </a:pPr>
            <a:r>
              <a:rPr lang="it-IT" dirty="0">
                <a:solidFill>
                  <a:srgbClr val="FFFF00"/>
                </a:solidFill>
              </a:rPr>
              <a:t>PRIMA FASE – Entrata in vigore dell’art. 569 co. 4 c.p.c. , novellato dall’art.4 co. 5 </a:t>
            </a:r>
            <a:r>
              <a:rPr lang="it-IT" dirty="0" err="1">
                <a:solidFill>
                  <a:srgbClr val="FFFF00"/>
                </a:solidFill>
              </a:rPr>
              <a:t>d.l.</a:t>
            </a:r>
            <a:r>
              <a:rPr lang="it-IT" dirty="0">
                <a:solidFill>
                  <a:srgbClr val="FFFF00"/>
                </a:solidFill>
              </a:rPr>
              <a:t> 59/16 </a:t>
            </a:r>
            <a:r>
              <a:rPr lang="it-IT" dirty="0" err="1">
                <a:solidFill>
                  <a:srgbClr val="FFFF00"/>
                </a:solidFill>
              </a:rPr>
              <a:t>conv</a:t>
            </a:r>
            <a:r>
              <a:rPr lang="it-IT" dirty="0">
                <a:solidFill>
                  <a:srgbClr val="FFFF00"/>
                </a:solidFill>
              </a:rPr>
              <a:t>. L. 119/16</a:t>
            </a:r>
          </a:p>
          <a:p>
            <a:pPr marL="0" indent="0" algn="just">
              <a:buNone/>
            </a:pPr>
            <a:r>
              <a:rPr lang="it-IT" dirty="0"/>
              <a:t>La modalità di vendita è stata diversamente determinata in dipendenza del valore degli immobili e/o di altri elementi oggettivi, sentito il Delegato (SINCRONA MISTA O ANALOGICA)</a:t>
            </a:r>
          </a:p>
          <a:p>
            <a:endParaRPr lang="it-IT" dirty="0"/>
          </a:p>
        </p:txBody>
      </p:sp>
      <p:sp>
        <p:nvSpPr>
          <p:cNvPr id="4" name="Segnaposto contenuto 3">
            <a:extLst>
              <a:ext uri="{FF2B5EF4-FFF2-40B4-BE49-F238E27FC236}">
                <a16:creationId xmlns:a16="http://schemas.microsoft.com/office/drawing/2014/main" id="{59436C5C-65AD-48CF-A5C2-E2A19BDE4014}"/>
              </a:ext>
            </a:extLst>
          </p:cNvPr>
          <p:cNvSpPr>
            <a:spLocks noGrp="1"/>
          </p:cNvSpPr>
          <p:nvPr>
            <p:ph sz="half" idx="2"/>
          </p:nvPr>
        </p:nvSpPr>
        <p:spPr/>
        <p:txBody>
          <a:bodyPr>
            <a:normAutofit fontScale="92500"/>
          </a:bodyPr>
          <a:lstStyle/>
          <a:p>
            <a:pPr marL="0" indent="0" algn="ctr">
              <a:buNone/>
            </a:pPr>
            <a:r>
              <a:rPr lang="it-IT" dirty="0">
                <a:solidFill>
                  <a:srgbClr val="FFFF00"/>
                </a:solidFill>
              </a:rPr>
              <a:t>SECONDA FASE</a:t>
            </a:r>
          </a:p>
          <a:p>
            <a:pPr marL="0" indent="0" algn="ctr">
              <a:buNone/>
            </a:pPr>
            <a:endParaRPr lang="it-IT" dirty="0">
              <a:solidFill>
                <a:srgbClr val="FFFF00"/>
              </a:solidFill>
            </a:endParaRPr>
          </a:p>
          <a:p>
            <a:pPr marL="0" indent="0" algn="ctr">
              <a:buNone/>
            </a:pPr>
            <a:r>
              <a:rPr lang="it-IT" dirty="0"/>
              <a:t>Applicazione </a:t>
            </a:r>
            <a:r>
              <a:rPr lang="it-IT" u="sng" dirty="0"/>
              <a:t>generalizzata</a:t>
            </a:r>
            <a:r>
              <a:rPr lang="it-IT" dirty="0"/>
              <a:t> della vendita sincrona mista (anche per immobili di valore modesto)</a:t>
            </a:r>
          </a:p>
        </p:txBody>
      </p:sp>
      <p:sp>
        <p:nvSpPr>
          <p:cNvPr id="5" name="Segnaposto piè di pagina 4">
            <a:extLst>
              <a:ext uri="{FF2B5EF4-FFF2-40B4-BE49-F238E27FC236}">
                <a16:creationId xmlns:a16="http://schemas.microsoft.com/office/drawing/2014/main" id="{52CB17E2-FDEB-4342-87EB-D2B86811BD9D}"/>
              </a:ext>
            </a:extLst>
          </p:cNvPr>
          <p:cNvSpPr>
            <a:spLocks noGrp="1"/>
          </p:cNvSpPr>
          <p:nvPr>
            <p:ph type="ftr" sz="quarter" idx="11"/>
          </p:nvPr>
        </p:nvSpPr>
        <p:spPr/>
        <p:txBody>
          <a:bodyPr/>
          <a:lstStyle/>
          <a:p>
            <a:r>
              <a:rPr lang="en-US" dirty="0"/>
              <a:t>Avv. Mara Calembo – Tivoli, 21 </a:t>
            </a:r>
            <a:r>
              <a:rPr lang="en-US" dirty="0" err="1"/>
              <a:t>giugno</a:t>
            </a:r>
            <a:r>
              <a:rPr lang="en-US" dirty="0"/>
              <a:t> 2019 </a:t>
            </a:r>
          </a:p>
        </p:txBody>
      </p:sp>
      <p:sp>
        <p:nvSpPr>
          <p:cNvPr id="8" name="Rettangolo ad angolo ripiegato 7">
            <a:extLst>
              <a:ext uri="{FF2B5EF4-FFF2-40B4-BE49-F238E27FC236}">
                <a16:creationId xmlns:a16="http://schemas.microsoft.com/office/drawing/2014/main" id="{4F1B9176-156F-4155-B361-7B370401EB26}"/>
              </a:ext>
            </a:extLst>
          </p:cNvPr>
          <p:cNvSpPr/>
          <p:nvPr/>
        </p:nvSpPr>
        <p:spPr>
          <a:xfrm rot="21104016">
            <a:off x="4265720" y="2137647"/>
            <a:ext cx="2920552" cy="2915931"/>
          </a:xfrm>
          <a:prstGeom prst="foldedCorne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800" dirty="0">
                <a:solidFill>
                  <a:schemeClr val="accent5">
                    <a:lumMod val="50000"/>
                  </a:schemeClr>
                </a:solidFill>
              </a:rPr>
              <a:t>E OGGI?</a:t>
            </a:r>
          </a:p>
        </p:txBody>
      </p:sp>
    </p:spTree>
    <p:extLst>
      <p:ext uri="{BB962C8B-B14F-4D97-AF65-F5344CB8AC3E}">
        <p14:creationId xmlns:p14="http://schemas.microsoft.com/office/powerpoint/2010/main" val="3948750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80">
                                          <p:stCondLst>
                                            <p:cond delay="0"/>
                                          </p:stCondLst>
                                        </p:cTn>
                                        <p:tgtEl>
                                          <p:spTgt spid="8"/>
                                        </p:tgtEl>
                                      </p:cBhvr>
                                    </p:animEffect>
                                    <p:anim calcmode="lin" valueType="num">
                                      <p:cBhvr>
                                        <p:cTn id="3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5" dur="26">
                                          <p:stCondLst>
                                            <p:cond delay="650"/>
                                          </p:stCondLst>
                                        </p:cTn>
                                        <p:tgtEl>
                                          <p:spTgt spid="8"/>
                                        </p:tgtEl>
                                      </p:cBhvr>
                                      <p:to x="100000" y="60000"/>
                                    </p:animScale>
                                    <p:animScale>
                                      <p:cBhvr>
                                        <p:cTn id="36" dur="166" decel="50000">
                                          <p:stCondLst>
                                            <p:cond delay="676"/>
                                          </p:stCondLst>
                                        </p:cTn>
                                        <p:tgtEl>
                                          <p:spTgt spid="8"/>
                                        </p:tgtEl>
                                      </p:cBhvr>
                                      <p:to x="100000" y="100000"/>
                                    </p:animScale>
                                    <p:animScale>
                                      <p:cBhvr>
                                        <p:cTn id="37" dur="26">
                                          <p:stCondLst>
                                            <p:cond delay="1312"/>
                                          </p:stCondLst>
                                        </p:cTn>
                                        <p:tgtEl>
                                          <p:spTgt spid="8"/>
                                        </p:tgtEl>
                                      </p:cBhvr>
                                      <p:to x="100000" y="80000"/>
                                    </p:animScale>
                                    <p:animScale>
                                      <p:cBhvr>
                                        <p:cTn id="38" dur="166" decel="50000">
                                          <p:stCondLst>
                                            <p:cond delay="1338"/>
                                          </p:stCondLst>
                                        </p:cTn>
                                        <p:tgtEl>
                                          <p:spTgt spid="8"/>
                                        </p:tgtEl>
                                      </p:cBhvr>
                                      <p:to x="100000" y="100000"/>
                                    </p:animScale>
                                    <p:animScale>
                                      <p:cBhvr>
                                        <p:cTn id="39" dur="26">
                                          <p:stCondLst>
                                            <p:cond delay="1642"/>
                                          </p:stCondLst>
                                        </p:cTn>
                                        <p:tgtEl>
                                          <p:spTgt spid="8"/>
                                        </p:tgtEl>
                                      </p:cBhvr>
                                      <p:to x="100000" y="90000"/>
                                    </p:animScale>
                                    <p:animScale>
                                      <p:cBhvr>
                                        <p:cTn id="40" dur="166" decel="50000">
                                          <p:stCondLst>
                                            <p:cond delay="1668"/>
                                          </p:stCondLst>
                                        </p:cTn>
                                        <p:tgtEl>
                                          <p:spTgt spid="8"/>
                                        </p:tgtEl>
                                      </p:cBhvr>
                                      <p:to x="100000" y="100000"/>
                                    </p:animScale>
                                    <p:animScale>
                                      <p:cBhvr>
                                        <p:cTn id="41" dur="26">
                                          <p:stCondLst>
                                            <p:cond delay="1808"/>
                                          </p:stCondLst>
                                        </p:cTn>
                                        <p:tgtEl>
                                          <p:spTgt spid="8"/>
                                        </p:tgtEl>
                                      </p:cBhvr>
                                      <p:to x="100000" y="95000"/>
                                    </p:animScale>
                                    <p:animScale>
                                      <p:cBhvr>
                                        <p:cTn id="4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202346-99B3-4C48-9101-229CD531E306}"/>
              </a:ext>
            </a:extLst>
          </p:cNvPr>
          <p:cNvSpPr>
            <a:spLocks noGrp="1"/>
          </p:cNvSpPr>
          <p:nvPr>
            <p:ph type="title"/>
          </p:nvPr>
        </p:nvSpPr>
        <p:spPr>
          <a:xfrm>
            <a:off x="1141413" y="618518"/>
            <a:ext cx="10235148" cy="1478570"/>
          </a:xfrm>
        </p:spPr>
        <p:txBody>
          <a:bodyPr>
            <a:normAutofit/>
          </a:bodyPr>
          <a:lstStyle/>
          <a:p>
            <a:r>
              <a:rPr lang="it-IT" sz="3200" b="1" dirty="0">
                <a:effectLst>
                  <a:outerShdw blurRad="38100" dist="38100" dir="2700000" algn="tl">
                    <a:srgbClr val="000000">
                      <a:alpha val="43137"/>
                    </a:srgbClr>
                  </a:outerShdw>
                </a:effectLst>
              </a:rPr>
              <a:t>Il </a:t>
            </a:r>
            <a:r>
              <a:rPr lang="it-IT" sz="3200" b="1" dirty="0" err="1">
                <a:effectLst>
                  <a:outerShdw blurRad="38100" dist="38100" dir="2700000" algn="tl">
                    <a:srgbClr val="000000">
                      <a:alpha val="43137"/>
                    </a:srgbClr>
                  </a:outerShdw>
                </a:effectLst>
              </a:rPr>
              <a:t>professionsita</a:t>
            </a:r>
            <a:r>
              <a:rPr lang="it-IT" sz="3200" b="1" dirty="0">
                <a:effectLst>
                  <a:outerShdw blurRad="38100" dist="38100" dir="2700000" algn="tl">
                    <a:srgbClr val="000000">
                      <a:alpha val="43137"/>
                    </a:srgbClr>
                  </a:outerShdw>
                </a:effectLst>
              </a:rPr>
              <a:t> delegato «telematico» a milano</a:t>
            </a:r>
          </a:p>
        </p:txBody>
      </p:sp>
      <p:sp>
        <p:nvSpPr>
          <p:cNvPr id="4" name="Segnaposto contenuto 3">
            <a:extLst>
              <a:ext uri="{FF2B5EF4-FFF2-40B4-BE49-F238E27FC236}">
                <a16:creationId xmlns:a16="http://schemas.microsoft.com/office/drawing/2014/main" id="{36EA12FF-AD64-430A-A29F-5CB426D750D8}"/>
              </a:ext>
            </a:extLst>
          </p:cNvPr>
          <p:cNvSpPr>
            <a:spLocks noGrp="1"/>
          </p:cNvSpPr>
          <p:nvPr>
            <p:ph sz="half" idx="2"/>
          </p:nvPr>
        </p:nvSpPr>
        <p:spPr>
          <a:xfrm>
            <a:off x="1141411" y="2097088"/>
            <a:ext cx="9541457" cy="3541714"/>
          </a:xfrm>
        </p:spPr>
        <p:txBody>
          <a:bodyPr/>
          <a:lstStyle/>
          <a:p>
            <a:r>
              <a:rPr lang="it-IT" dirty="0"/>
              <a:t>Luogo dell’udienza di vendita: presso lo studio del professionista delegato o altro locale idoneo indicato nell’avviso di vendita </a:t>
            </a:r>
          </a:p>
          <a:p>
            <a:r>
              <a:rPr lang="it-IT" dirty="0"/>
              <a:t>Adeguamento delle attrezzature dello studio: doppia linea internet, doppio schermo </a:t>
            </a:r>
          </a:p>
          <a:p>
            <a:r>
              <a:rPr lang="it-IT" dirty="0"/>
              <a:t>Gestione diretta del </a:t>
            </a:r>
            <a:r>
              <a:rPr lang="it-IT" dirty="0" err="1"/>
              <a:t>p.v.p</a:t>
            </a:r>
            <a:r>
              <a:rPr lang="it-IT" dirty="0"/>
              <a:t>. </a:t>
            </a:r>
          </a:p>
          <a:p>
            <a:r>
              <a:rPr lang="it-IT" dirty="0"/>
              <a:t>Gestione diretta del conto corrente della procedura</a:t>
            </a:r>
          </a:p>
        </p:txBody>
      </p:sp>
      <p:sp>
        <p:nvSpPr>
          <p:cNvPr id="5" name="Segnaposto piè di pagina 4">
            <a:extLst>
              <a:ext uri="{FF2B5EF4-FFF2-40B4-BE49-F238E27FC236}">
                <a16:creationId xmlns:a16="http://schemas.microsoft.com/office/drawing/2014/main" id="{18795D16-4E89-4B7C-A6C5-30335AA8DDB9}"/>
              </a:ext>
            </a:extLst>
          </p:cNvPr>
          <p:cNvSpPr>
            <a:spLocks noGrp="1"/>
          </p:cNvSpPr>
          <p:nvPr>
            <p:ph type="ftr" sz="quarter" idx="11"/>
          </p:nvPr>
        </p:nvSpPr>
        <p:spPr/>
        <p:txBody>
          <a:bodyPr/>
          <a:lstStyle/>
          <a:p>
            <a:r>
              <a:rPr lang="it-IT" dirty="0"/>
              <a:t>Avv. Mara Calembo – Tivoli, 21 giugno 2019 </a:t>
            </a:r>
          </a:p>
          <a:p>
            <a:endParaRPr lang="en-US" dirty="0"/>
          </a:p>
        </p:txBody>
      </p:sp>
    </p:spTree>
    <p:extLst>
      <p:ext uri="{BB962C8B-B14F-4D97-AF65-F5344CB8AC3E}">
        <p14:creationId xmlns:p14="http://schemas.microsoft.com/office/powerpoint/2010/main" val="37000670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1A7F70-8D5F-4968-B9AB-06F11ACB66E4}"/>
              </a:ext>
            </a:extLst>
          </p:cNvPr>
          <p:cNvSpPr>
            <a:spLocks noGrp="1"/>
          </p:cNvSpPr>
          <p:nvPr>
            <p:ph type="title"/>
          </p:nvPr>
        </p:nvSpPr>
        <p:spPr/>
        <p:txBody>
          <a:bodyPr/>
          <a:lstStyle/>
          <a:p>
            <a:pPr algn="ctr"/>
            <a:r>
              <a:rPr lang="it-IT" b="1" dirty="0">
                <a:solidFill>
                  <a:srgbClr val="FFFF00"/>
                </a:solidFill>
              </a:rPr>
              <a:t>La scelta del «gestore della vendita»</a:t>
            </a:r>
          </a:p>
        </p:txBody>
      </p:sp>
      <p:sp>
        <p:nvSpPr>
          <p:cNvPr id="3" name="Segnaposto contenuto 2">
            <a:extLst>
              <a:ext uri="{FF2B5EF4-FFF2-40B4-BE49-F238E27FC236}">
                <a16:creationId xmlns:a16="http://schemas.microsoft.com/office/drawing/2014/main" id="{853003CB-33D5-4CDD-BE51-257739139539}"/>
              </a:ext>
            </a:extLst>
          </p:cNvPr>
          <p:cNvSpPr>
            <a:spLocks noGrp="1"/>
          </p:cNvSpPr>
          <p:nvPr>
            <p:ph idx="1"/>
          </p:nvPr>
        </p:nvSpPr>
        <p:spPr>
          <a:xfrm>
            <a:off x="1460665" y="2382733"/>
            <a:ext cx="9586746" cy="2690648"/>
          </a:xfrm>
        </p:spPr>
        <p:txBody>
          <a:bodyPr/>
          <a:lstStyle/>
          <a:p>
            <a:pPr algn="just"/>
            <a:r>
              <a:rPr lang="it-IT" dirty="0"/>
              <a:t>Rotazione “temperata”, tenendo in considerazione ad  esempio:  il prezzo, l’esperienza maturata nel settore delle esecuzioni forzate, la qualità del servizio offerto, la tipologia di assistenza garantita (Risoluzione C.S.M 23 maggio 2018)</a:t>
            </a:r>
          </a:p>
          <a:p>
            <a:pPr algn="just"/>
            <a:r>
              <a:rPr lang="it-IT" dirty="0"/>
              <a:t>Scelta del G.E. (ogni singolo G.E. ruota tra più Gestori)</a:t>
            </a:r>
          </a:p>
        </p:txBody>
      </p:sp>
      <p:sp>
        <p:nvSpPr>
          <p:cNvPr id="4" name="Segnaposto piè di pagina 3">
            <a:extLst>
              <a:ext uri="{FF2B5EF4-FFF2-40B4-BE49-F238E27FC236}">
                <a16:creationId xmlns:a16="http://schemas.microsoft.com/office/drawing/2014/main" id="{2BFFF6E6-82D1-4813-9BC3-6D282027EA2C}"/>
              </a:ext>
            </a:extLst>
          </p:cNvPr>
          <p:cNvSpPr>
            <a:spLocks noGrp="1"/>
          </p:cNvSpPr>
          <p:nvPr>
            <p:ph type="ftr" sz="quarter" idx="11"/>
          </p:nvPr>
        </p:nvSpPr>
        <p:spPr/>
        <p:txBody>
          <a:bodyPr/>
          <a:lstStyle/>
          <a:p>
            <a:r>
              <a:rPr lang="it-IT" dirty="0"/>
              <a:t>Avv. Mara Calembo – Tivoli, 21 giugno 2019 </a:t>
            </a:r>
          </a:p>
        </p:txBody>
      </p:sp>
    </p:spTree>
    <p:extLst>
      <p:ext uri="{BB962C8B-B14F-4D97-AF65-F5344CB8AC3E}">
        <p14:creationId xmlns:p14="http://schemas.microsoft.com/office/powerpoint/2010/main" val="21827301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7DF983-4264-428C-B32A-F9F6712C25E5}"/>
              </a:ext>
            </a:extLst>
          </p:cNvPr>
          <p:cNvSpPr>
            <a:spLocks noGrp="1"/>
          </p:cNvSpPr>
          <p:nvPr>
            <p:ph type="title"/>
          </p:nvPr>
        </p:nvSpPr>
        <p:spPr/>
        <p:txBody>
          <a:bodyPr/>
          <a:lstStyle/>
          <a:p>
            <a:pPr algn="ctr"/>
            <a:r>
              <a:rPr lang="it-IT" i="1" dirty="0">
                <a:solidFill>
                  <a:srgbClr val="FFFF00"/>
                </a:solidFill>
              </a:rPr>
              <a:t>I PROBLEMI E LE POSSIBILI CONTESTAZIONI </a:t>
            </a:r>
          </a:p>
        </p:txBody>
      </p:sp>
      <p:sp>
        <p:nvSpPr>
          <p:cNvPr id="3" name="Segnaposto contenuto 2">
            <a:extLst>
              <a:ext uri="{FF2B5EF4-FFF2-40B4-BE49-F238E27FC236}">
                <a16:creationId xmlns:a16="http://schemas.microsoft.com/office/drawing/2014/main" id="{1FA7DCC9-F6DB-447D-AC74-2A7C662EDEC0}"/>
              </a:ext>
            </a:extLst>
          </p:cNvPr>
          <p:cNvSpPr>
            <a:spLocks noGrp="1"/>
          </p:cNvSpPr>
          <p:nvPr>
            <p:ph idx="1"/>
          </p:nvPr>
        </p:nvSpPr>
        <p:spPr>
          <a:xfrm>
            <a:off x="1141412" y="2249487"/>
            <a:ext cx="9905999" cy="3023158"/>
          </a:xfrm>
        </p:spPr>
        <p:txBody>
          <a:bodyPr>
            <a:normAutofit/>
          </a:bodyPr>
          <a:lstStyle/>
          <a:p>
            <a:pPr algn="just"/>
            <a:r>
              <a:rPr lang="it-IT" dirty="0"/>
              <a:t>MANCANZA DI UNIFORMITA’ TRA I PORTALI DEI GESTORI E MANCANZA DI TUTORIAL/MANUALI PER IL DELEGATO</a:t>
            </a:r>
          </a:p>
          <a:p>
            <a:pPr algn="just"/>
            <a:r>
              <a:rPr lang="it-IT" dirty="0"/>
              <a:t>VIOLAZIONE ART. 20 CO. 3 D.M. 32/15 (ANONIMATO)</a:t>
            </a:r>
          </a:p>
          <a:p>
            <a:pPr algn="just"/>
            <a:r>
              <a:rPr lang="it-IT" dirty="0"/>
              <a:t>MALFUNZIONAMENTO </a:t>
            </a:r>
            <a:r>
              <a:rPr lang="it-IT" i="1" dirty="0"/>
              <a:t>SERVER</a:t>
            </a:r>
            <a:r>
              <a:rPr lang="it-IT" dirty="0"/>
              <a:t> GESTORE DELLA VENDITA (ALTERAZIONE TEMPO DELLA GARA), AGGIUDICAZIONE CONTESTABILE </a:t>
            </a:r>
            <a:r>
              <a:rPr lang="it-IT" i="1" dirty="0"/>
              <a:t>EX </a:t>
            </a:r>
            <a:r>
              <a:rPr lang="it-IT" dirty="0"/>
              <a:t>591 TER  C.P.C.?</a:t>
            </a:r>
          </a:p>
        </p:txBody>
      </p:sp>
      <p:sp>
        <p:nvSpPr>
          <p:cNvPr id="5" name="Segnaposto piè di pagina 3">
            <a:extLst>
              <a:ext uri="{FF2B5EF4-FFF2-40B4-BE49-F238E27FC236}">
                <a16:creationId xmlns:a16="http://schemas.microsoft.com/office/drawing/2014/main" id="{62C2B0C7-DF87-41DF-AD5C-51F6148D0D8E}"/>
              </a:ext>
            </a:extLst>
          </p:cNvPr>
          <p:cNvSpPr>
            <a:spLocks noGrp="1"/>
          </p:cNvSpPr>
          <p:nvPr>
            <p:ph type="ftr" sz="quarter" idx="11"/>
          </p:nvPr>
        </p:nvSpPr>
        <p:spPr>
          <a:xfrm>
            <a:off x="1141412" y="5943600"/>
            <a:ext cx="6238875" cy="365125"/>
          </a:xfrm>
        </p:spPr>
        <p:txBody>
          <a:bodyPr/>
          <a:lstStyle/>
          <a:p>
            <a:r>
              <a:rPr lang="it-IT" dirty="0"/>
              <a:t>Avv. Mara Calembo – Tivoli, 21 giugno 2019 </a:t>
            </a:r>
          </a:p>
        </p:txBody>
      </p:sp>
    </p:spTree>
    <p:extLst>
      <p:ext uri="{BB962C8B-B14F-4D97-AF65-F5344CB8AC3E}">
        <p14:creationId xmlns:p14="http://schemas.microsoft.com/office/powerpoint/2010/main" val="72452719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7DF983-4264-428C-B32A-F9F6712C25E5}"/>
              </a:ext>
            </a:extLst>
          </p:cNvPr>
          <p:cNvSpPr>
            <a:spLocks noGrp="1"/>
          </p:cNvSpPr>
          <p:nvPr>
            <p:ph type="title"/>
          </p:nvPr>
        </p:nvSpPr>
        <p:spPr/>
        <p:txBody>
          <a:bodyPr/>
          <a:lstStyle/>
          <a:p>
            <a:pPr algn="ctr"/>
            <a:r>
              <a:rPr lang="it-IT" i="1" dirty="0">
                <a:solidFill>
                  <a:srgbClr val="FFFF00"/>
                </a:solidFill>
              </a:rPr>
              <a:t>I PROBLEMI E LE POSSIBILI CONTESTAZIONI (segue) </a:t>
            </a:r>
          </a:p>
        </p:txBody>
      </p:sp>
      <p:sp>
        <p:nvSpPr>
          <p:cNvPr id="3" name="Segnaposto contenuto 2">
            <a:extLst>
              <a:ext uri="{FF2B5EF4-FFF2-40B4-BE49-F238E27FC236}">
                <a16:creationId xmlns:a16="http://schemas.microsoft.com/office/drawing/2014/main" id="{1FA7DCC9-F6DB-447D-AC74-2A7C662EDEC0}"/>
              </a:ext>
            </a:extLst>
          </p:cNvPr>
          <p:cNvSpPr>
            <a:spLocks noGrp="1"/>
          </p:cNvSpPr>
          <p:nvPr>
            <p:ph idx="1"/>
          </p:nvPr>
        </p:nvSpPr>
        <p:spPr/>
        <p:txBody>
          <a:bodyPr>
            <a:normAutofit fontScale="92500"/>
          </a:bodyPr>
          <a:lstStyle/>
          <a:p>
            <a:pPr algn="just"/>
            <a:r>
              <a:rPr lang="it-IT" dirty="0"/>
              <a:t>L’OFFERTA TELEMATICA PERVENUTA </a:t>
            </a:r>
            <a:r>
              <a:rPr lang="it-IT" u="sng" dirty="0"/>
              <a:t>OLTRE IL TERMINE </a:t>
            </a:r>
            <a:r>
              <a:rPr lang="it-IT" dirty="0"/>
              <a:t>STABILITO NELL’ORDINANZA DI VENDITA: tardivo invio della PEC contenente l’offerta da parte dell’offerente o tardivo invio delle credenziali da parte del Gestore? Aggiudicazione contestabile? </a:t>
            </a:r>
          </a:p>
          <a:p>
            <a:pPr algn="just"/>
            <a:r>
              <a:rPr lang="it-IT" dirty="0"/>
              <a:t>LA VIOLAZIONE DELL’ART. 10 CO. 1 D.M. 32/15: «</a:t>
            </a:r>
            <a:r>
              <a:rPr lang="it-IT" i="1" dirty="0"/>
              <a:t>Il gestore della vendita telematica non può partecipare, neppure per interposta persona, alle operazioni di vendita dei beni oggetto delle procedure pendenti innanzi agli uffici giudiziari compresi nel distretto di Corte d’appello rispetto al quale è stato iscritto». Applicabile agli Amministratori o dipendenti? La nullità della vendita. </a:t>
            </a:r>
          </a:p>
          <a:p>
            <a:pPr algn="just"/>
            <a:endParaRPr lang="it-IT" dirty="0"/>
          </a:p>
        </p:txBody>
      </p:sp>
      <p:sp>
        <p:nvSpPr>
          <p:cNvPr id="5" name="Segnaposto piè di pagina 3">
            <a:extLst>
              <a:ext uri="{FF2B5EF4-FFF2-40B4-BE49-F238E27FC236}">
                <a16:creationId xmlns:a16="http://schemas.microsoft.com/office/drawing/2014/main" id="{48395241-39B3-42F5-A418-14F1BAA4D0B7}"/>
              </a:ext>
            </a:extLst>
          </p:cNvPr>
          <p:cNvSpPr>
            <a:spLocks noGrp="1"/>
          </p:cNvSpPr>
          <p:nvPr>
            <p:ph type="ftr" sz="quarter" idx="11"/>
          </p:nvPr>
        </p:nvSpPr>
        <p:spPr>
          <a:xfrm>
            <a:off x="1141412" y="6056919"/>
            <a:ext cx="6238875" cy="365125"/>
          </a:xfrm>
        </p:spPr>
        <p:txBody>
          <a:bodyPr/>
          <a:lstStyle/>
          <a:p>
            <a:r>
              <a:rPr lang="it-IT" dirty="0"/>
              <a:t>Avv. Mara Calembo – Tivoli, 21 giugno 2019 </a:t>
            </a:r>
          </a:p>
        </p:txBody>
      </p:sp>
    </p:spTree>
    <p:extLst>
      <p:ext uri="{BB962C8B-B14F-4D97-AF65-F5344CB8AC3E}">
        <p14:creationId xmlns:p14="http://schemas.microsoft.com/office/powerpoint/2010/main" val="4808330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7DF983-4264-428C-B32A-F9F6712C25E5}"/>
              </a:ext>
            </a:extLst>
          </p:cNvPr>
          <p:cNvSpPr>
            <a:spLocks noGrp="1"/>
          </p:cNvSpPr>
          <p:nvPr>
            <p:ph type="title"/>
          </p:nvPr>
        </p:nvSpPr>
        <p:spPr>
          <a:xfrm>
            <a:off x="1141413" y="618518"/>
            <a:ext cx="9570130" cy="533388"/>
          </a:xfrm>
        </p:spPr>
        <p:txBody>
          <a:bodyPr>
            <a:normAutofit fontScale="90000"/>
          </a:bodyPr>
          <a:lstStyle/>
          <a:p>
            <a:pPr algn="ctr"/>
            <a:r>
              <a:rPr lang="it-IT" i="1" dirty="0"/>
              <a:t>I PROBLEMI E LE POSSIBILI CONTESTAZIONI (segue) </a:t>
            </a:r>
          </a:p>
        </p:txBody>
      </p:sp>
      <p:sp>
        <p:nvSpPr>
          <p:cNvPr id="3" name="Segnaposto contenuto 2">
            <a:extLst>
              <a:ext uri="{FF2B5EF4-FFF2-40B4-BE49-F238E27FC236}">
                <a16:creationId xmlns:a16="http://schemas.microsoft.com/office/drawing/2014/main" id="{1FA7DCC9-F6DB-447D-AC74-2A7C662EDEC0}"/>
              </a:ext>
            </a:extLst>
          </p:cNvPr>
          <p:cNvSpPr>
            <a:spLocks noGrp="1"/>
          </p:cNvSpPr>
          <p:nvPr>
            <p:ph idx="1"/>
          </p:nvPr>
        </p:nvSpPr>
        <p:spPr>
          <a:xfrm>
            <a:off x="843148" y="1389413"/>
            <a:ext cx="10949049" cy="5035138"/>
          </a:xfrm>
        </p:spPr>
        <p:txBody>
          <a:bodyPr>
            <a:normAutofit fontScale="62500" lnSpcReduction="20000"/>
          </a:bodyPr>
          <a:lstStyle/>
          <a:p>
            <a:pPr marL="0" indent="0" algn="ctr">
              <a:buNone/>
            </a:pPr>
            <a:r>
              <a:rPr lang="it-IT" sz="3200" b="1" dirty="0">
                <a:solidFill>
                  <a:srgbClr val="FFFF00"/>
                </a:solidFill>
              </a:rPr>
              <a:t>PRIVACY DELL’OFFERENTE ANALOGICO</a:t>
            </a:r>
          </a:p>
          <a:p>
            <a:pPr marL="0" indent="0" algn="just">
              <a:buNone/>
            </a:pPr>
            <a:r>
              <a:rPr lang="it-IT" sz="2900" b="1" dirty="0">
                <a:solidFill>
                  <a:srgbClr val="FFFF00"/>
                </a:solidFill>
              </a:rPr>
              <a:t>Art. 9  co. 4 D.M. 32/15 </a:t>
            </a:r>
            <a:r>
              <a:rPr lang="it-IT" sz="2900" dirty="0"/>
              <a:t>- Registro degli incarichi di vendita «</a:t>
            </a:r>
            <a:r>
              <a:rPr lang="it-IT" sz="2900" i="1" dirty="0"/>
              <a:t>Il gestore della vendita telematica è tenuto a trattare i dati raccolti nel rispetto delle disposizioni del decreto legislativo 30 giugno 2003, n. 196, recante «Codice in materia di protezione dei dati personali» (Reg. UE 679/16)</a:t>
            </a:r>
          </a:p>
          <a:p>
            <a:pPr marL="0" indent="0" algn="just">
              <a:spcBef>
                <a:spcPts val="0"/>
              </a:spcBef>
              <a:buNone/>
            </a:pPr>
            <a:r>
              <a:rPr lang="it-IT" sz="2900" b="1" dirty="0">
                <a:solidFill>
                  <a:srgbClr val="FFFF00"/>
                </a:solidFill>
              </a:rPr>
              <a:t>Art. 7 Co. 3 </a:t>
            </a:r>
            <a:r>
              <a:rPr lang="it-IT" sz="2900" i="1" dirty="0"/>
              <a:t>– Obblighi di Comunicazione «Il gestore della vendita telematica trasmette entro cinque giorni da ciascun esperimento di vendita i dati relativi ai beni immobili che ne costituiscono oggetto nonché i dati identificativi dei relativi offerenti (…) I relativi dati sono estratti ed </a:t>
            </a:r>
            <a:r>
              <a:rPr lang="it-IT" sz="2900" i="1"/>
              <a:t>elaborati dal Ministero</a:t>
            </a:r>
            <a:r>
              <a:rPr lang="it-IT" sz="2900" i="1" dirty="0"/>
              <a:t>, per il tramite della direzione generale di statistica, anche nell’ambito di rilevazioni su base nazionale (…)</a:t>
            </a:r>
          </a:p>
          <a:p>
            <a:pPr marL="0" indent="0" algn="just">
              <a:spcBef>
                <a:spcPts val="0"/>
              </a:spcBef>
              <a:buNone/>
            </a:pPr>
            <a:r>
              <a:rPr lang="it-IT" sz="2900" b="1" i="1" dirty="0">
                <a:solidFill>
                  <a:srgbClr val="FFFF00"/>
                </a:solidFill>
              </a:rPr>
              <a:t>Art. 23 </a:t>
            </a:r>
            <a:r>
              <a:rPr lang="it-IT" sz="2900" i="1" dirty="0"/>
              <a:t>-  Verbale della vendita sincrona e sincrona mista «Per la redazione del verbale, il giudice o il referente della procedura può utilizzare i dati riportati nel portale della vendita telematica e quelli ivi immessi nel corso delle operazioni. I predetti dati sono trasmessi dal gestore…al  termine delle operazioni di vendita. In ogni caso, il gestore deve trasmettere un elenco, sottoscritto con firma digitale, dei rilanci e di coloro che li hanno effettuati, i dati identificativi dell’aggiudicatario, la cauzione da quest’ultimo versata e il prezzo di aggiudicazione, nonché i dati identificativi degli altri offerenti, le cauzioni dagli stessi versate (…)»  </a:t>
            </a:r>
          </a:p>
          <a:p>
            <a:pPr marL="0" indent="0" algn="just">
              <a:spcBef>
                <a:spcPts val="0"/>
              </a:spcBef>
              <a:buNone/>
            </a:pPr>
            <a:r>
              <a:rPr lang="it-IT" sz="2900" b="1" i="1" dirty="0">
                <a:solidFill>
                  <a:srgbClr val="FFFF00"/>
                </a:solidFill>
              </a:rPr>
              <a:t>Art. 6 Reg. UE 679/16 lett. e) </a:t>
            </a:r>
            <a:r>
              <a:rPr lang="it-IT" sz="2900" i="1" dirty="0"/>
              <a:t>il trattamento è lecito (senza autorizzazione) quando «è necessario  per l'esecuzione di un compito di interesse pubblico o connesso all'esercizio di pubblici poteri di cui è investito il titolare del trattamento»</a:t>
            </a:r>
          </a:p>
          <a:p>
            <a:pPr marL="0" indent="0" algn="just">
              <a:spcBef>
                <a:spcPts val="0"/>
              </a:spcBef>
              <a:buNone/>
            </a:pPr>
            <a:endParaRPr lang="it-IT" i="1" dirty="0"/>
          </a:p>
        </p:txBody>
      </p:sp>
    </p:spTree>
    <p:extLst>
      <p:ext uri="{BB962C8B-B14F-4D97-AF65-F5344CB8AC3E}">
        <p14:creationId xmlns:p14="http://schemas.microsoft.com/office/powerpoint/2010/main" val="3554021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92E38C-699F-4451-ACED-DB016DEF0888}"/>
              </a:ext>
            </a:extLst>
          </p:cNvPr>
          <p:cNvSpPr>
            <a:spLocks noGrp="1"/>
          </p:cNvSpPr>
          <p:nvPr>
            <p:ph type="title"/>
          </p:nvPr>
        </p:nvSpPr>
        <p:spPr/>
        <p:txBody>
          <a:bodyPr/>
          <a:lstStyle/>
          <a:p>
            <a:pPr algn="ctr"/>
            <a:r>
              <a:rPr lang="it-IT" dirty="0"/>
              <a:t>E MILANO OGGI ? </a:t>
            </a:r>
          </a:p>
        </p:txBody>
      </p:sp>
      <p:sp>
        <p:nvSpPr>
          <p:cNvPr id="3" name="Segnaposto contenuto 2">
            <a:extLst>
              <a:ext uri="{FF2B5EF4-FFF2-40B4-BE49-F238E27FC236}">
                <a16:creationId xmlns:a16="http://schemas.microsoft.com/office/drawing/2014/main" id="{28C5EE39-96D0-4372-BEE6-0FE4066D7461}"/>
              </a:ext>
            </a:extLst>
          </p:cNvPr>
          <p:cNvSpPr>
            <a:spLocks noGrp="1"/>
          </p:cNvSpPr>
          <p:nvPr>
            <p:ph idx="1"/>
          </p:nvPr>
        </p:nvSpPr>
        <p:spPr>
          <a:xfrm>
            <a:off x="1141412" y="2097088"/>
            <a:ext cx="9905999" cy="3541714"/>
          </a:xfrm>
        </p:spPr>
        <p:txBody>
          <a:bodyPr>
            <a:normAutofit lnSpcReduction="10000"/>
          </a:bodyPr>
          <a:lstStyle/>
          <a:p>
            <a:pPr marL="0" indent="0">
              <a:buNone/>
            </a:pPr>
            <a:r>
              <a:rPr lang="it-IT" dirty="0">
                <a:solidFill>
                  <a:srgbClr val="FFFF00"/>
                </a:solidFill>
              </a:rPr>
              <a:t> APPLICAZIONE DELLA CLAUSOLA DI SALVAGUARDIA ART. 569 CO. 4 C.P.C.</a:t>
            </a:r>
          </a:p>
          <a:p>
            <a:pPr marL="0" indent="0" algn="just">
              <a:buNone/>
            </a:pPr>
            <a:r>
              <a:rPr lang="it-IT" dirty="0"/>
              <a:t>«</a:t>
            </a:r>
            <a:r>
              <a:rPr lang="it-IT" i="1" dirty="0"/>
              <a:t>Rilevato che non v’è, allo stato, certezza in ordine alla possibilità, per il delegato di verificare agevolmente </a:t>
            </a:r>
            <a:r>
              <a:rPr lang="it-IT" b="1" i="1" u="sng" dirty="0"/>
              <a:t>l’</a:t>
            </a:r>
            <a:r>
              <a:rPr lang="it-IT" b="1" i="1" u="sng" dirty="0" err="1"/>
              <a:t>attribuibilità</a:t>
            </a:r>
            <a:r>
              <a:rPr lang="it-IT" b="1" i="1" u="sng" dirty="0"/>
              <a:t> all’offerente del certificato di firma digitale con il quale è stato sottoscritto il file contenente l’offerta</a:t>
            </a:r>
            <a:r>
              <a:rPr lang="it-IT" i="1" dirty="0"/>
              <a:t>, atto con il quale nel sistema delle vendite telematiche l’offerente manifesta la propria volontà di formulare offerta irrevocabile d’acquisto;  ritenuto, allo stato, che tale circostanza valga ad integrare il pregiudizio per l’interesse dei creditori o per il sollecito svolgimento della procedura di cui all’art. 569, co. 4, c.p.c.»</a:t>
            </a:r>
          </a:p>
        </p:txBody>
      </p:sp>
      <p:sp>
        <p:nvSpPr>
          <p:cNvPr id="5" name="Segnaposto piè di pagina 3">
            <a:extLst>
              <a:ext uri="{FF2B5EF4-FFF2-40B4-BE49-F238E27FC236}">
                <a16:creationId xmlns:a16="http://schemas.microsoft.com/office/drawing/2014/main" id="{9925A536-58E7-4506-A4FE-1F81565CA20A}"/>
              </a:ext>
            </a:extLst>
          </p:cNvPr>
          <p:cNvSpPr>
            <a:spLocks noGrp="1"/>
          </p:cNvSpPr>
          <p:nvPr>
            <p:ph type="ftr" sz="quarter" idx="11"/>
          </p:nvPr>
        </p:nvSpPr>
        <p:spPr>
          <a:xfrm>
            <a:off x="1141413" y="5883275"/>
            <a:ext cx="6238875" cy="365125"/>
          </a:xfrm>
        </p:spPr>
        <p:txBody>
          <a:bodyPr/>
          <a:lstStyle/>
          <a:p>
            <a:r>
              <a:rPr lang="it-IT" dirty="0"/>
              <a:t>Avv. Mara Calembo – Tivoli, 21 giugno 2019 </a:t>
            </a:r>
          </a:p>
        </p:txBody>
      </p:sp>
    </p:spTree>
    <p:extLst>
      <p:ext uri="{BB962C8B-B14F-4D97-AF65-F5344CB8AC3E}">
        <p14:creationId xmlns:p14="http://schemas.microsoft.com/office/powerpoint/2010/main" val="313566541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2856</TotalTime>
  <Words>1018</Words>
  <Application>Microsoft Office PowerPoint</Application>
  <PresentationFormat>Widescreen</PresentationFormat>
  <Paragraphs>51</Paragraphs>
  <Slides>8</Slides>
  <Notes>3</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Agency FB</vt:lpstr>
      <vt:lpstr>Arial</vt:lpstr>
      <vt:lpstr>Calibri</vt:lpstr>
      <vt:lpstr>Tw Cen MT</vt:lpstr>
      <vt:lpstr>Circuito</vt:lpstr>
      <vt:lpstr>L’ESECUZIONE IMMOBILIARE IN ITALIA</vt:lpstr>
      <vt:lpstr>La scelta del tribunale di Milano</vt:lpstr>
      <vt:lpstr>Il professionsita delegato «telematico» a milano</vt:lpstr>
      <vt:lpstr>La scelta del «gestore della vendita»</vt:lpstr>
      <vt:lpstr>I PROBLEMI E LE POSSIBILI CONTESTAZIONI </vt:lpstr>
      <vt:lpstr>I PROBLEMI E LE POSSIBILI CONTESTAZIONI (segue) </vt:lpstr>
      <vt:lpstr>I PROBLEMI E LE POSSIBILI CONTESTAZIONI (segue) </vt:lpstr>
      <vt:lpstr>E MILANO OGGI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L’ESECUZIONE IMMOBILIARE IN ITALIA</dc:title>
  <dc:creator>Mara Calembo</dc:creator>
  <cp:lastModifiedBy>Mara Calembo</cp:lastModifiedBy>
  <cp:revision>28</cp:revision>
  <cp:lastPrinted>2019-06-19T15:37:02Z</cp:lastPrinted>
  <dcterms:created xsi:type="dcterms:W3CDTF">2019-06-15T09:00:52Z</dcterms:created>
  <dcterms:modified xsi:type="dcterms:W3CDTF">2019-06-19T15:38:47Z</dcterms:modified>
</cp:coreProperties>
</file>